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78" r:id="rId5"/>
    <p:sldId id="262" r:id="rId6"/>
    <p:sldId id="263" r:id="rId7"/>
    <p:sldId id="271" r:id="rId8"/>
    <p:sldId id="279" r:id="rId9"/>
    <p:sldId id="280" r:id="rId10"/>
    <p:sldId id="281" r:id="rId11"/>
    <p:sldId id="270" r:id="rId12"/>
    <p:sldId id="264" r:id="rId13"/>
    <p:sldId id="267" r:id="rId14"/>
    <p:sldId id="275" r:id="rId15"/>
    <p:sldId id="282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>
      <p:cViewPr varScale="1">
        <p:scale>
          <a:sx n="116" d="100"/>
          <a:sy n="116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183C25-0886-E859-028F-366D6A1B9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3FDE87-B3D8-DE1A-043A-BA154C696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72CB81-7C64-46B2-CF03-70E5D0CE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18F0-D4F5-C345-A4E5-D4EE20822E5F}" type="datetimeFigureOut">
              <a:rPr lang="it-IT" smtClean="0"/>
              <a:t>13/12/23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C4440C-5DE6-9B95-7318-2C37DD573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2478A5-C90F-5C79-B4DD-E4D48607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AC5-AFE9-5B46-9129-2908C21EC2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35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9AECB-FD90-8A2F-DDA6-FD662EC8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34C377-BA07-95E9-D215-6F9F4FF15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B1BF7F-297E-67EC-64DE-7C834EF2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18F0-D4F5-C345-A4E5-D4EE20822E5F}" type="datetimeFigureOut">
              <a:rPr lang="it-IT" smtClean="0"/>
              <a:t>13/12/23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682EC3-91C2-B5DB-C889-29E858AC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D4121A-A700-7183-F479-F8B882ED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AC5-AFE9-5B46-9129-2908C21EC2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04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6F33757-B0FA-D0D7-81D3-4C0525DEFE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05BBEE1-0803-8770-40F0-F7A7AF67D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E7A3FB-C86B-F975-9F7A-BD13A404C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18F0-D4F5-C345-A4E5-D4EE20822E5F}" type="datetimeFigureOut">
              <a:rPr lang="it-IT" smtClean="0"/>
              <a:t>13/12/23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339341-8AF9-333D-34AF-501300C5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CF1ED4-2351-6C58-F840-7D8BC1C5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AC5-AFE9-5B46-9129-2908C21EC2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11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7AB103-457D-0079-C868-51488BFC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670116-FE08-948C-AFE4-486823F73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01EFA9-7274-CE7B-E40B-C7E2AFB5E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18F0-D4F5-C345-A4E5-D4EE20822E5F}" type="datetimeFigureOut">
              <a:rPr lang="it-IT" smtClean="0"/>
              <a:t>13/12/23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34AACE-20ED-AC3F-645B-B65EA245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7A9301-FECB-9388-C61D-EDBCEDB49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AC5-AFE9-5B46-9129-2908C21EC2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55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3AEA2-73BD-4DE4-E7C0-87436E4D1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AAE39E-5F7A-2DEF-2DD0-E7DD3128A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1335C0-1C34-8F47-B8C4-B780D14F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18F0-D4F5-C345-A4E5-D4EE20822E5F}" type="datetimeFigureOut">
              <a:rPr lang="it-IT" smtClean="0"/>
              <a:t>13/12/23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9A00BE-616D-B590-729F-916A4878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18A93B-4805-53E1-E6E6-754C5953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AC5-AFE9-5B46-9129-2908C21EC2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93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17698C-291C-F2CF-FB5D-449F5FDC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503475-15EF-AC8D-EEF3-F7BBBD7D8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4E3BF2-8167-D343-23C9-E818ACF47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802848-1B3F-FD54-3CB4-46E655BC4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18F0-D4F5-C345-A4E5-D4EE20822E5F}" type="datetimeFigureOut">
              <a:rPr lang="it-IT" smtClean="0"/>
              <a:t>13/12/23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1723E5E-4492-4FEA-81FD-44B8CE653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E13F12-9D73-A546-1AFF-AFFFC4C3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AC5-AFE9-5B46-9129-2908C21EC2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27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4D3D9B-3728-15FC-1536-73AB8CFD0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1386FE-EF9F-F85E-3377-4DD4BA9E2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14EC94E-4C42-D742-5FA7-ACAF5D981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0ADD1A-A28C-B6A5-B27F-003BE2AAB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EBFC15A-A86F-1219-2D61-E4A3290924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8F7F5E9-3C5B-B039-1422-6BF199FC8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18F0-D4F5-C345-A4E5-D4EE20822E5F}" type="datetimeFigureOut">
              <a:rPr lang="it-IT" smtClean="0"/>
              <a:t>13/12/23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11D4D32-C0A0-A981-88A5-F562C722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8CD25C8-CB3B-2DEF-40EB-921B98A7A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AC5-AFE9-5B46-9129-2908C21EC2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88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F2B617-C82E-4946-89BF-A96B7752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98C0A3E-8ACF-439C-3698-D6F0C80C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18F0-D4F5-C345-A4E5-D4EE20822E5F}" type="datetimeFigureOut">
              <a:rPr lang="it-IT" smtClean="0"/>
              <a:t>13/12/23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F01354-DDF4-F7F0-9BA6-1162065D1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C56AB9-F6FD-EE4C-F75B-49F5A8F4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AC5-AFE9-5B46-9129-2908C21EC2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98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66284C2-566A-799E-E1F2-9187C751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18F0-D4F5-C345-A4E5-D4EE20822E5F}" type="datetimeFigureOut">
              <a:rPr lang="it-IT" smtClean="0"/>
              <a:t>13/12/23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DFBFAED-DCFD-6239-F38B-4CA52B73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E98639-450B-F27F-3BCA-0C6F6D76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AC5-AFE9-5B46-9129-2908C21EC2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9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424135-F5C2-5FC1-2687-ED16058DC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2C764F-E4D9-E276-7F1C-11607CA2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35B13F-F89B-F8E0-8C41-5175725B0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04B914-E704-B31A-26F3-261014A1B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18F0-D4F5-C345-A4E5-D4EE20822E5F}" type="datetimeFigureOut">
              <a:rPr lang="it-IT" smtClean="0"/>
              <a:t>13/12/23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0747B1-672F-8329-CC82-7F2F7BFE0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D00859-A35F-CB2C-6720-DF480AA0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AC5-AFE9-5B46-9129-2908C21EC2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11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7E9838-E90E-A36A-2167-9D82C8B1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DFA1B16-6412-4834-8CCB-B49AF40EAA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41C965-D85A-BA8F-16E6-1A956A8E3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EAE351-57CF-8976-A188-D6032F997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18F0-D4F5-C345-A4E5-D4EE20822E5F}" type="datetimeFigureOut">
              <a:rPr lang="it-IT" smtClean="0"/>
              <a:t>13/12/23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659EC0-ADEA-A7BE-1C04-A96A4F4F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A93BF6-1F96-6B3B-1738-8495E34D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9AC5-AFE9-5B46-9129-2908C21EC2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00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9555961-B877-124C-316F-0CD27E24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030352E-CF87-375B-9195-AA9FAF868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F624AB-A49F-C457-761C-03B12680E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F18F0-D4F5-C345-A4E5-D4EE20822E5F}" type="datetimeFigureOut">
              <a:rPr lang="it-IT" smtClean="0"/>
              <a:t>13/12/23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1A468F-DE0F-27FC-87C4-1332D0C1D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141465-36C3-78D2-06C2-C66A4FA4F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B9AC5-AFE9-5B46-9129-2908C21EC2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1">
            <a:extLst>
              <a:ext uri="{FF2B5EF4-FFF2-40B4-BE49-F238E27FC236}">
                <a16:creationId xmlns:a16="http://schemas.microsoft.com/office/drawing/2014/main" id="{E5534276-4E2A-33F9-AF34-43E8D4057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6"/>
            <a:ext cx="7864367" cy="6869579"/>
          </a:xfrm>
          <a:prstGeom prst="rect">
            <a:avLst/>
          </a:prstGeom>
          <a:gradFill>
            <a:gsLst>
              <a:gs pos="7000">
                <a:schemeClr val="accent2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7A7AA9FE-F7E4-69F1-CEF1-279113174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21332" y="887890"/>
            <a:ext cx="6543039" cy="598169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60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27E68621-F94B-2402-4087-4403680E7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74"/>
            <a:ext cx="7858550" cy="6869586"/>
          </a:xfrm>
          <a:prstGeom prst="rect">
            <a:avLst/>
          </a:prstGeom>
          <a:gradFill flip="none" rotWithShape="1">
            <a:gsLst>
              <a:gs pos="3000">
                <a:schemeClr val="accent2">
                  <a:alpha val="66000"/>
                </a:schemeClr>
              </a:gs>
              <a:gs pos="42000">
                <a:schemeClr val="accent2">
                  <a:alpha val="0"/>
                </a:scheme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737E60-A7B7-0CDD-FD41-BE20F2C8B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382425" y="393462"/>
            <a:ext cx="6869583" cy="6082665"/>
          </a:xfrm>
          <a:prstGeom prst="rect">
            <a:avLst/>
          </a:prstGeom>
          <a:gradFill>
            <a:gsLst>
              <a:gs pos="0">
                <a:schemeClr val="accent5">
                  <a:alpha val="86000"/>
                </a:schemeClr>
              </a:gs>
              <a:gs pos="36000">
                <a:schemeClr val="accent5"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B5B202-CC9D-9E53-5BA2-FCC369F35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821" y="627961"/>
            <a:ext cx="7864370" cy="1822928"/>
          </a:xfrm>
        </p:spPr>
        <p:txBody>
          <a:bodyPr anchor="t">
            <a:noAutofit/>
          </a:bodyPr>
          <a:lstStyle/>
          <a:p>
            <a:r>
              <a:rPr lang="it-IT" sz="4800" dirty="0">
                <a:solidFill>
                  <a:srgbClr val="FFFFFF"/>
                </a:solidFill>
              </a:rPr>
              <a:t>Istituto Comprensivo Statale </a:t>
            </a:r>
            <a:br>
              <a:rPr lang="it-IT" sz="4800" dirty="0">
                <a:solidFill>
                  <a:srgbClr val="FFFFFF"/>
                </a:solidFill>
              </a:rPr>
            </a:br>
            <a:r>
              <a:rPr lang="it-IT" sz="4800" i="1" dirty="0">
                <a:solidFill>
                  <a:srgbClr val="FFFFFF"/>
                </a:solidFill>
              </a:rPr>
              <a:t>Ermanno Olmi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E89CA73-09FC-8392-1AE6-3AC24E6AA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14381"/>
            <a:ext cx="7858550" cy="2537507"/>
          </a:xfrm>
        </p:spPr>
        <p:txBody>
          <a:bodyPr anchor="ctr">
            <a:normAutofit fontScale="70000" lnSpcReduction="20000"/>
          </a:bodyPr>
          <a:lstStyle/>
          <a:p>
            <a:pPr marL="12700" marR="5080" indent="81915" algn="l">
              <a:spcBef>
                <a:spcPts val="105"/>
              </a:spcBef>
            </a:pPr>
            <a:endParaRPr lang="it-IT" sz="1700" b="1" spc="-275" dirty="0">
              <a:solidFill>
                <a:srgbClr val="FFFFFF"/>
              </a:solidFill>
              <a:latin typeface="+mj-lt"/>
              <a:cs typeface="Tahoma"/>
            </a:endParaRPr>
          </a:p>
          <a:p>
            <a:pPr marL="12700" marR="5080" indent="81915">
              <a:spcBef>
                <a:spcPts val="105"/>
              </a:spcBef>
            </a:pPr>
            <a:r>
              <a:rPr lang="it-IT" sz="6400" b="1" spc="-270" dirty="0">
                <a:solidFill>
                  <a:srgbClr val="FFFFFF"/>
                </a:solidFill>
                <a:latin typeface="+mj-lt"/>
                <a:cs typeface="Times New Roman"/>
              </a:rPr>
              <a:t>Scuola Primaria Statale </a:t>
            </a:r>
          </a:p>
          <a:p>
            <a:pPr marL="12700" marR="5080" indent="81915">
              <a:spcBef>
                <a:spcPts val="105"/>
              </a:spcBef>
            </a:pPr>
            <a:r>
              <a:rPr lang="it-IT" sz="6400" b="1" i="1" spc="-270" dirty="0">
                <a:solidFill>
                  <a:srgbClr val="FFFFFF"/>
                </a:solidFill>
                <a:latin typeface="+mj-lt"/>
                <a:cs typeface="Times New Roman"/>
              </a:rPr>
              <a:t>Marie Curie </a:t>
            </a:r>
          </a:p>
          <a:p>
            <a:pPr marL="12700" marR="5080" indent="81915">
              <a:spcBef>
                <a:spcPts val="105"/>
              </a:spcBef>
            </a:pPr>
            <a:endParaRPr lang="it-IT" sz="8700" b="1" i="1" spc="-270" dirty="0">
              <a:solidFill>
                <a:srgbClr val="FFFFFF"/>
              </a:solidFill>
              <a:latin typeface="+mj-lt"/>
              <a:cs typeface="Times New Roman"/>
            </a:endParaRPr>
          </a:p>
          <a:p>
            <a:r>
              <a:rPr lang="it-IT" sz="6300" b="1" dirty="0">
                <a:solidFill>
                  <a:srgbClr val="FFFFFF"/>
                </a:solidFill>
                <a:latin typeface="+mj-lt"/>
              </a:rPr>
              <a:t>OPEN DAY 2023 </a:t>
            </a:r>
          </a:p>
        </p:txBody>
      </p:sp>
      <p:pic>
        <p:nvPicPr>
          <p:cNvPr id="8" name="Immagine 7" descr="Immagine che contiene persona, Viso umano, ruga, sorriso&#10;&#10;Descrizione generata automaticamente">
            <a:extLst>
              <a:ext uri="{FF2B5EF4-FFF2-40B4-BE49-F238E27FC236}">
                <a16:creationId xmlns:a16="http://schemas.microsoft.com/office/drawing/2014/main" id="{12BBCF18-F943-1D4F-2C67-7151FBBD1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4" r="4941" b="3"/>
          <a:stretch/>
        </p:blipFill>
        <p:spPr>
          <a:xfrm>
            <a:off x="7858549" y="-15270"/>
            <a:ext cx="4350212" cy="3436622"/>
          </a:xfrm>
          <a:prstGeom prst="rect">
            <a:avLst/>
          </a:prstGeom>
        </p:spPr>
      </p:pic>
      <p:pic>
        <p:nvPicPr>
          <p:cNvPr id="10" name="Immagine 9" descr="Immagine che contiene nuvola, aria aperta, cielo, pianta&#10;&#10;Descrizione generata automaticamente">
            <a:extLst>
              <a:ext uri="{FF2B5EF4-FFF2-40B4-BE49-F238E27FC236}">
                <a16:creationId xmlns:a16="http://schemas.microsoft.com/office/drawing/2014/main" id="{979442AA-2F00-B885-A0D3-EBC4CB9A6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549" y="3392989"/>
            <a:ext cx="4333448" cy="347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8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7F9346-2EBD-9504-FE66-2933640D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La composizione del team docente </a:t>
            </a:r>
            <a:br>
              <a:rPr lang="it-IT" b="1" dirty="0"/>
            </a:br>
            <a:r>
              <a:rPr lang="it-IT" b="1" dirty="0"/>
              <a:t>presente a Scuola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A649EA-6B2C-ADF4-76F1-DB27DA125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endParaRPr lang="it-IT" sz="5100" u="sng" dirty="0">
              <a:latin typeface="+mj-lt"/>
            </a:endParaRPr>
          </a:p>
          <a:p>
            <a:pPr marL="0" indent="0" algn="just">
              <a:buNone/>
            </a:pPr>
            <a:r>
              <a:rPr lang="it-IT" sz="5100" u="sng" dirty="0">
                <a:latin typeface="+mj-lt"/>
              </a:rPr>
              <a:t>Docente curricolare</a:t>
            </a:r>
          </a:p>
          <a:p>
            <a:pPr marL="0" indent="0" algn="just">
              <a:buNone/>
            </a:pPr>
            <a:r>
              <a:rPr lang="it-IT" sz="5100" dirty="0">
                <a:latin typeface="+mj-lt"/>
              </a:rPr>
              <a:t>Italiano, Inglese, Matematica, Scienze naturali e sperimentali, Tecnologia, Storia, Geografia, Musica, Arte e immagine, Corpo movimento e sport, Educazione Civica</a:t>
            </a:r>
          </a:p>
          <a:p>
            <a:pPr marL="0" indent="0" algn="just">
              <a:buNone/>
            </a:pPr>
            <a:endParaRPr lang="it-IT" sz="5100" dirty="0">
              <a:latin typeface="+mj-lt"/>
            </a:endParaRPr>
          </a:p>
          <a:p>
            <a:pPr marL="0" indent="0" algn="just">
              <a:buNone/>
            </a:pPr>
            <a:r>
              <a:rPr lang="it-IT" sz="5100" u="sng" dirty="0">
                <a:latin typeface="+mj-lt"/>
              </a:rPr>
              <a:t>Docente di sostegno – Educatore </a:t>
            </a:r>
          </a:p>
          <a:p>
            <a:pPr marL="0" indent="0" algn="just">
              <a:buNone/>
            </a:pPr>
            <a:r>
              <a:rPr lang="it-IT" sz="5100" dirty="0">
                <a:latin typeface="+mj-lt"/>
              </a:rPr>
              <a:t>In presenza di bambina o di bambino con disabilità</a:t>
            </a:r>
          </a:p>
          <a:p>
            <a:pPr marL="0" indent="0" algn="just">
              <a:buNone/>
            </a:pPr>
            <a:endParaRPr lang="it-IT" sz="5100" dirty="0">
              <a:latin typeface="+mj-lt"/>
            </a:endParaRPr>
          </a:p>
          <a:p>
            <a:pPr marL="0" indent="0" algn="just">
              <a:buNone/>
            </a:pPr>
            <a:r>
              <a:rPr lang="it-IT" sz="5100" u="sng" dirty="0">
                <a:latin typeface="+mj-lt"/>
              </a:rPr>
              <a:t>Docente di Religione cattolica </a:t>
            </a:r>
          </a:p>
          <a:p>
            <a:pPr marL="0" indent="0" algn="just">
              <a:buNone/>
            </a:pPr>
            <a:endParaRPr lang="it-IT" sz="5100" dirty="0">
              <a:latin typeface="+mj-lt"/>
            </a:endParaRPr>
          </a:p>
          <a:p>
            <a:pPr marL="0" indent="0" algn="just">
              <a:buNone/>
            </a:pPr>
            <a:r>
              <a:rPr lang="it-IT" sz="5100" u="sng" dirty="0">
                <a:latin typeface="+mj-lt"/>
              </a:rPr>
              <a:t>Docente di attività alternativa all’insegnamento della Religione cattolica</a:t>
            </a:r>
          </a:p>
          <a:p>
            <a:pPr marL="0" indent="0" algn="just">
              <a:buNone/>
            </a:pPr>
            <a:endParaRPr lang="it-IT" u="sng" dirty="0">
              <a:latin typeface="+mj-lt"/>
            </a:endParaRPr>
          </a:p>
          <a:p>
            <a:pPr marL="0" indent="0" algn="just">
              <a:buNone/>
            </a:pPr>
            <a:endParaRPr lang="it-IT" u="sng" dirty="0">
              <a:latin typeface="+mj-lt"/>
            </a:endParaRPr>
          </a:p>
          <a:p>
            <a:pPr marL="0" indent="0" algn="ctr">
              <a:buNone/>
            </a:pPr>
            <a:r>
              <a:rPr lang="it-IT" sz="5100" b="1" dirty="0">
                <a:latin typeface="+mj-lt"/>
              </a:rPr>
              <a:t>TRASVERSALITÀ </a:t>
            </a:r>
          </a:p>
          <a:p>
            <a:pPr marL="0" indent="0" algn="ctr">
              <a:buNone/>
            </a:pPr>
            <a:r>
              <a:rPr lang="it-IT" sz="5100" b="1" dirty="0">
                <a:latin typeface="+mj-lt"/>
              </a:rPr>
              <a:t>CONDIVISIONE</a:t>
            </a:r>
          </a:p>
          <a:p>
            <a:pPr marL="0" indent="0" algn="ctr">
              <a:buNone/>
            </a:pPr>
            <a:r>
              <a:rPr lang="it-IT" sz="5100" b="1" dirty="0">
                <a:latin typeface="+mj-lt"/>
              </a:rPr>
              <a:t>COLLABORAZIONE</a:t>
            </a:r>
          </a:p>
        </p:txBody>
      </p:sp>
    </p:spTree>
    <p:extLst>
      <p:ext uri="{BB962C8B-B14F-4D97-AF65-F5344CB8AC3E}">
        <p14:creationId xmlns:p14="http://schemas.microsoft.com/office/powerpoint/2010/main" val="1583773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047F3C-090D-2318-D7A4-234C8F78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sz="4400" b="1" spc="130" dirty="0">
                <a:cs typeface="Tahoma"/>
              </a:rPr>
              <a:t>Le bambine e </a:t>
            </a:r>
            <a:r>
              <a:rPr lang="it-IT" sz="4400" b="1" spc="220" dirty="0">
                <a:cs typeface="Tahoma"/>
              </a:rPr>
              <a:t>i</a:t>
            </a:r>
            <a:r>
              <a:rPr lang="it-IT" sz="4400" b="1" spc="-229" dirty="0">
                <a:cs typeface="Tahoma"/>
              </a:rPr>
              <a:t> </a:t>
            </a:r>
            <a:r>
              <a:rPr lang="it-IT" sz="4400" b="1" spc="80" dirty="0">
                <a:cs typeface="Tahoma"/>
              </a:rPr>
              <a:t>bambini </a:t>
            </a:r>
            <a:r>
              <a:rPr lang="it-IT" sz="4400" b="1" spc="-1110" dirty="0">
                <a:cs typeface="Tahoma"/>
              </a:rPr>
              <a:t> </a:t>
            </a:r>
            <a:r>
              <a:rPr lang="it-IT" sz="4400" b="1" spc="125" dirty="0">
                <a:cs typeface="Tahoma"/>
              </a:rPr>
              <a:t>che</a:t>
            </a:r>
            <a:r>
              <a:rPr lang="it-IT" sz="4400" b="1" spc="-240" dirty="0">
                <a:cs typeface="Tahoma"/>
              </a:rPr>
              <a:t> </a:t>
            </a:r>
            <a:r>
              <a:rPr lang="it-IT" sz="4400" b="1" spc="-5" dirty="0">
                <a:cs typeface="Tahoma"/>
              </a:rPr>
              <a:t>arrivano</a:t>
            </a:r>
            <a:r>
              <a:rPr lang="it-IT" sz="4400" b="1" spc="-250" dirty="0">
                <a:cs typeface="Tahoma"/>
              </a:rPr>
              <a:t> </a:t>
            </a:r>
            <a:r>
              <a:rPr lang="it-IT" sz="4400" b="1" spc="215" dirty="0">
                <a:cs typeface="Tahoma"/>
              </a:rPr>
              <a:t>alla</a:t>
            </a:r>
            <a:r>
              <a:rPr lang="it-IT" sz="4400" b="1" spc="-229" dirty="0">
                <a:cs typeface="Tahoma"/>
              </a:rPr>
              <a:t> </a:t>
            </a:r>
            <a:r>
              <a:rPr lang="it-IT" b="1" spc="80" dirty="0">
                <a:cs typeface="Tahoma"/>
              </a:rPr>
              <a:t>S</a:t>
            </a:r>
            <a:r>
              <a:rPr lang="it-IT" sz="4400" b="1" spc="80" dirty="0">
                <a:cs typeface="Tahoma"/>
              </a:rPr>
              <a:t>cuola</a:t>
            </a:r>
            <a:r>
              <a:rPr lang="it-IT" sz="4400" b="1" spc="-254" dirty="0">
                <a:cs typeface="Tahoma"/>
              </a:rPr>
              <a:t> </a:t>
            </a:r>
            <a:r>
              <a:rPr lang="it-IT" sz="4400" b="1" spc="75" dirty="0">
                <a:cs typeface="Tahoma"/>
              </a:rPr>
              <a:t>primaria dovrebbero saper: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ADB4EC-17EE-5F26-B22C-6D74AE7A1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25" y="1825625"/>
            <a:ext cx="11446525" cy="4351338"/>
          </a:xfrm>
        </p:spPr>
        <p:txBody>
          <a:bodyPr>
            <a:normAutofit lnSpcReduction="10000"/>
          </a:bodyPr>
          <a:lstStyle/>
          <a:p>
            <a:pPr marL="12700" indent="0" algn="just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SzPct val="83928"/>
              <a:buNone/>
              <a:tabLst>
                <a:tab pos="287020" algn="l"/>
              </a:tabLst>
            </a:pPr>
            <a:r>
              <a:rPr lang="it-IT" spc="-300" dirty="0">
                <a:latin typeface="+mj-lt"/>
                <a:cs typeface="Times New Roman"/>
              </a:rPr>
              <a:t>s</a:t>
            </a:r>
            <a:r>
              <a:rPr lang="it-IT" sz="2800" spc="-300" dirty="0">
                <a:latin typeface="+mj-lt"/>
                <a:cs typeface="Times New Roman"/>
              </a:rPr>
              <a:t>alutare  </a:t>
            </a:r>
          </a:p>
          <a:p>
            <a:pPr marL="12700" indent="0" algn="just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SzPct val="83928"/>
              <a:buNone/>
              <a:tabLst>
                <a:tab pos="287020" algn="l"/>
              </a:tabLst>
            </a:pPr>
            <a:r>
              <a:rPr lang="it-IT" spc="-300" dirty="0">
                <a:latin typeface="+mj-lt"/>
                <a:cs typeface="Times New Roman"/>
              </a:rPr>
              <a:t>r</a:t>
            </a:r>
            <a:r>
              <a:rPr lang="it-IT" sz="2800" spc="-300" dirty="0">
                <a:latin typeface="+mj-lt"/>
                <a:cs typeface="Times New Roman"/>
              </a:rPr>
              <a:t>ingraziare </a:t>
            </a:r>
          </a:p>
          <a:p>
            <a:pPr marL="12700" indent="0" algn="just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SzPct val="83928"/>
              <a:buNone/>
              <a:tabLst>
                <a:tab pos="287020" algn="l"/>
              </a:tabLst>
            </a:pPr>
            <a:r>
              <a:rPr lang="it-IT" spc="-300" dirty="0">
                <a:latin typeface="+mj-lt"/>
                <a:cs typeface="Times New Roman"/>
              </a:rPr>
              <a:t>c</a:t>
            </a:r>
            <a:r>
              <a:rPr lang="it-IT" sz="2800" spc="-300" dirty="0">
                <a:latin typeface="+mj-lt"/>
                <a:cs typeface="Times New Roman"/>
              </a:rPr>
              <a:t>hiedere permesso  </a:t>
            </a:r>
          </a:p>
          <a:p>
            <a:pPr marL="12700" indent="0" algn="just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SzPct val="83928"/>
              <a:buNone/>
              <a:tabLst>
                <a:tab pos="287020" algn="l"/>
              </a:tabLst>
            </a:pPr>
            <a:r>
              <a:rPr lang="it-IT" spc="-204" dirty="0">
                <a:latin typeface="+mj-lt"/>
                <a:cs typeface="Times New Roman"/>
              </a:rPr>
              <a:t>dire «Per favore»</a:t>
            </a:r>
            <a:r>
              <a:rPr lang="it-IT" sz="2800" spc="-204" dirty="0">
                <a:latin typeface="+mj-lt"/>
                <a:cs typeface="Times New Roman"/>
              </a:rPr>
              <a:t> </a:t>
            </a:r>
          </a:p>
          <a:p>
            <a:pPr marL="12700" indent="0" algn="just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SzPct val="83928"/>
              <a:buNone/>
              <a:tabLst>
                <a:tab pos="287020" algn="l"/>
              </a:tabLst>
            </a:pPr>
            <a:r>
              <a:rPr lang="it-IT" spc="-204" dirty="0">
                <a:latin typeface="+mj-lt"/>
                <a:cs typeface="Times New Roman"/>
              </a:rPr>
              <a:t>c</a:t>
            </a:r>
            <a:r>
              <a:rPr lang="it-IT" sz="2800" spc="-204" dirty="0">
                <a:latin typeface="+mj-lt"/>
                <a:cs typeface="Times New Roman"/>
              </a:rPr>
              <a:t>hiedere scusa</a:t>
            </a:r>
          </a:p>
          <a:p>
            <a:pPr marL="12700" indent="0" algn="just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SzPct val="83928"/>
              <a:buNone/>
              <a:tabLst>
                <a:tab pos="287020" algn="l"/>
              </a:tabLst>
            </a:pPr>
            <a:r>
              <a:rPr lang="it-IT" spc="-204" dirty="0">
                <a:latin typeface="+mj-lt"/>
                <a:cs typeface="Times New Roman"/>
              </a:rPr>
              <a:t>a</a:t>
            </a:r>
            <a:r>
              <a:rPr lang="it-IT" sz="2800" spc="-204" dirty="0">
                <a:latin typeface="+mj-lt"/>
                <a:cs typeface="Times New Roman"/>
              </a:rPr>
              <a:t>iutare </a:t>
            </a:r>
          </a:p>
          <a:p>
            <a:pPr marL="12700" indent="0" algn="just">
              <a:lnSpc>
                <a:spcPct val="100000"/>
              </a:lnSpc>
              <a:spcBef>
                <a:spcPts val="265"/>
              </a:spcBef>
              <a:buClr>
                <a:srgbClr val="D24717"/>
              </a:buClr>
              <a:buSzPct val="83928"/>
              <a:buNone/>
              <a:tabLst>
                <a:tab pos="287020" algn="l"/>
              </a:tabLst>
            </a:pPr>
            <a:r>
              <a:rPr lang="it-IT" spc="-350" dirty="0">
                <a:latin typeface="+mj-lt"/>
                <a:cs typeface="Times New Roman"/>
              </a:rPr>
              <a:t>a</a:t>
            </a:r>
            <a:r>
              <a:rPr lang="it-IT" sz="2800" spc="-350" dirty="0">
                <a:latin typeface="+mj-lt"/>
                <a:cs typeface="Times New Roman"/>
              </a:rPr>
              <a:t>spettare,  almeno un po’</a:t>
            </a:r>
          </a:p>
          <a:p>
            <a:pPr marL="12700" indent="0" algn="just">
              <a:lnSpc>
                <a:spcPct val="100000"/>
              </a:lnSpc>
              <a:spcBef>
                <a:spcPts val="265"/>
              </a:spcBef>
              <a:buClr>
                <a:srgbClr val="D24717"/>
              </a:buClr>
              <a:buSzPct val="83928"/>
              <a:buNone/>
              <a:tabLst>
                <a:tab pos="287020" algn="l"/>
              </a:tabLst>
            </a:pPr>
            <a:endParaRPr lang="it-IT" sz="2800" spc="-350" dirty="0">
              <a:latin typeface="+mj-lt"/>
              <a:cs typeface="Times New Roman"/>
            </a:endParaRPr>
          </a:p>
          <a:p>
            <a:pPr marL="12700" indent="0" algn="just">
              <a:lnSpc>
                <a:spcPct val="100000"/>
              </a:lnSpc>
              <a:spcBef>
                <a:spcPts val="265"/>
              </a:spcBef>
              <a:buClr>
                <a:srgbClr val="D24717"/>
              </a:buClr>
              <a:buSzPct val="83928"/>
              <a:buNone/>
              <a:tabLst>
                <a:tab pos="287020" algn="l"/>
              </a:tabLst>
            </a:pPr>
            <a:r>
              <a:rPr lang="it-IT" u="sng" spc="30" dirty="0">
                <a:latin typeface="+mj-lt"/>
                <a:cs typeface="Times New Roman"/>
              </a:rPr>
              <a:t>Il resto verrà loro insegnato dai docenti, in sinergia con la famiglia. </a:t>
            </a:r>
          </a:p>
          <a:p>
            <a:pPr marL="12700" indent="0" algn="just">
              <a:lnSpc>
                <a:spcPct val="100000"/>
              </a:lnSpc>
              <a:spcBef>
                <a:spcPts val="265"/>
              </a:spcBef>
              <a:buClr>
                <a:srgbClr val="D24717"/>
              </a:buClr>
              <a:buSzPct val="83928"/>
              <a:buNone/>
              <a:tabLst>
                <a:tab pos="287020" algn="l"/>
              </a:tabLst>
            </a:pPr>
            <a:r>
              <a:rPr lang="it-IT" sz="2800" u="sng" spc="-100" dirty="0">
                <a:latin typeface="+mj-lt"/>
                <a:cs typeface="Times New Roman"/>
              </a:rPr>
              <a:t>La </a:t>
            </a:r>
            <a:r>
              <a:rPr lang="it-IT" sz="2800" u="sng" spc="-180" dirty="0">
                <a:latin typeface="+mj-lt"/>
                <a:cs typeface="Times New Roman"/>
              </a:rPr>
              <a:t>s</a:t>
            </a:r>
            <a:r>
              <a:rPr lang="it-IT" sz="2800" u="sng" spc="-215" dirty="0">
                <a:latin typeface="+mj-lt"/>
                <a:cs typeface="Times New Roman"/>
              </a:rPr>
              <a:t>c</a:t>
            </a:r>
            <a:r>
              <a:rPr lang="it-IT" sz="2800" u="sng" spc="-120" dirty="0">
                <a:latin typeface="+mj-lt"/>
                <a:cs typeface="Times New Roman"/>
              </a:rPr>
              <a:t>u</a:t>
            </a:r>
            <a:r>
              <a:rPr lang="it-IT" sz="2800" u="sng" spc="-65" dirty="0">
                <a:latin typeface="+mj-lt"/>
                <a:cs typeface="Times New Roman"/>
              </a:rPr>
              <a:t>ola</a:t>
            </a:r>
            <a:r>
              <a:rPr lang="it-IT" sz="2800" u="sng" spc="-85" dirty="0">
                <a:latin typeface="+mj-lt"/>
                <a:cs typeface="Times New Roman"/>
              </a:rPr>
              <a:t> </a:t>
            </a:r>
            <a:r>
              <a:rPr lang="it-IT" sz="2800" u="sng" spc="-105" dirty="0">
                <a:latin typeface="+mj-lt"/>
                <a:cs typeface="Times New Roman"/>
              </a:rPr>
              <a:t>è</a:t>
            </a:r>
            <a:r>
              <a:rPr lang="it-IT" sz="2800" u="sng" spc="-65" dirty="0">
                <a:latin typeface="+mj-lt"/>
                <a:cs typeface="Times New Roman"/>
              </a:rPr>
              <a:t> </a:t>
            </a:r>
            <a:r>
              <a:rPr lang="it-IT" sz="2800" u="sng" spc="5" dirty="0">
                <a:latin typeface="+mj-lt"/>
                <a:cs typeface="Times New Roman"/>
              </a:rPr>
              <a:t>la</a:t>
            </a:r>
            <a:r>
              <a:rPr lang="it-IT" sz="2800" u="sng" spc="-90" dirty="0">
                <a:latin typeface="+mj-lt"/>
                <a:cs typeface="Times New Roman"/>
              </a:rPr>
              <a:t> </a:t>
            </a:r>
            <a:r>
              <a:rPr lang="it-IT" sz="2800" u="sng" spc="-110" dirty="0">
                <a:latin typeface="+mj-lt"/>
                <a:cs typeface="Times New Roman"/>
              </a:rPr>
              <a:t>s</a:t>
            </a:r>
            <a:r>
              <a:rPr lang="it-IT" sz="2800" u="sng" spc="-135" dirty="0">
                <a:latin typeface="+mj-lt"/>
                <a:cs typeface="Times New Roman"/>
              </a:rPr>
              <a:t>e</a:t>
            </a:r>
            <a:r>
              <a:rPr lang="it-IT" sz="2800" u="sng" spc="-260" dirty="0">
                <a:latin typeface="+mj-lt"/>
                <a:cs typeface="Times New Roman"/>
              </a:rPr>
              <a:t>c</a:t>
            </a:r>
            <a:r>
              <a:rPr lang="it-IT" sz="2800" u="sng" spc="-155" dirty="0">
                <a:latin typeface="+mj-lt"/>
                <a:cs typeface="Times New Roman"/>
              </a:rPr>
              <a:t>o</a:t>
            </a:r>
            <a:r>
              <a:rPr lang="it-IT" sz="2800" u="sng" spc="-170" dirty="0">
                <a:latin typeface="+mj-lt"/>
                <a:cs typeface="Times New Roman"/>
              </a:rPr>
              <a:t>n</a:t>
            </a:r>
            <a:r>
              <a:rPr lang="it-IT" sz="2800" u="sng" spc="-15" dirty="0">
                <a:latin typeface="+mj-lt"/>
                <a:cs typeface="Times New Roman"/>
              </a:rPr>
              <a:t>d</a:t>
            </a:r>
            <a:r>
              <a:rPr lang="it-IT" sz="2800" u="sng" spc="-10" dirty="0">
                <a:latin typeface="+mj-lt"/>
                <a:cs typeface="Times New Roman"/>
              </a:rPr>
              <a:t>a</a:t>
            </a:r>
            <a:r>
              <a:rPr lang="it-IT" sz="2800" u="sng" spc="-70" dirty="0">
                <a:latin typeface="+mj-lt"/>
                <a:cs typeface="Times New Roman"/>
              </a:rPr>
              <a:t> </a:t>
            </a:r>
            <a:r>
              <a:rPr lang="it-IT" sz="2800" u="sng" spc="-145" dirty="0">
                <a:latin typeface="+mj-lt"/>
                <a:cs typeface="Times New Roman"/>
              </a:rPr>
              <a:t>f</a:t>
            </a:r>
            <a:r>
              <a:rPr lang="it-IT" sz="2800" u="sng" spc="15" dirty="0">
                <a:latin typeface="+mj-lt"/>
                <a:cs typeface="Times New Roman"/>
              </a:rPr>
              <a:t>a</a:t>
            </a:r>
            <a:r>
              <a:rPr lang="it-IT" sz="2800" u="sng" spc="-30" dirty="0">
                <a:latin typeface="+mj-lt"/>
                <a:cs typeface="Times New Roman"/>
              </a:rPr>
              <a:t>migli</a:t>
            </a:r>
            <a:r>
              <a:rPr lang="it-IT" sz="2800" u="sng" spc="-20" dirty="0">
                <a:latin typeface="+mj-lt"/>
                <a:cs typeface="Times New Roman"/>
              </a:rPr>
              <a:t>a</a:t>
            </a:r>
            <a:r>
              <a:rPr lang="it-IT" sz="2800" u="sng" spc="30" dirty="0">
                <a:latin typeface="+mj-lt"/>
                <a:cs typeface="Times New Roman"/>
              </a:rPr>
              <a:t>,  </a:t>
            </a:r>
            <a:r>
              <a:rPr lang="it-IT" sz="2800" u="sng" spc="5" dirty="0">
                <a:latin typeface="+mj-lt"/>
                <a:cs typeface="Times New Roman"/>
              </a:rPr>
              <a:t>la</a:t>
            </a:r>
            <a:r>
              <a:rPr lang="it-IT" sz="2800" u="sng" spc="-90" dirty="0">
                <a:latin typeface="+mj-lt"/>
                <a:cs typeface="Times New Roman"/>
              </a:rPr>
              <a:t> </a:t>
            </a:r>
            <a:r>
              <a:rPr lang="it-IT" sz="2800" u="sng" spc="-145" dirty="0">
                <a:latin typeface="+mj-lt"/>
                <a:cs typeface="Times New Roman"/>
              </a:rPr>
              <a:t>f</a:t>
            </a:r>
            <a:r>
              <a:rPr lang="it-IT" sz="2800" u="sng" spc="10" dirty="0">
                <a:latin typeface="+mj-lt"/>
                <a:cs typeface="Times New Roman"/>
              </a:rPr>
              <a:t>a</a:t>
            </a:r>
            <a:r>
              <a:rPr lang="it-IT" sz="2800" u="sng" spc="-65" dirty="0">
                <a:latin typeface="+mj-lt"/>
                <a:cs typeface="Times New Roman"/>
              </a:rPr>
              <a:t>mi</a:t>
            </a:r>
            <a:r>
              <a:rPr lang="it-IT" sz="2800" u="sng" spc="-70" dirty="0">
                <a:latin typeface="+mj-lt"/>
                <a:cs typeface="Times New Roman"/>
              </a:rPr>
              <a:t>g</a:t>
            </a:r>
            <a:r>
              <a:rPr lang="it-IT" sz="2800" u="sng" spc="5" dirty="0">
                <a:latin typeface="+mj-lt"/>
                <a:cs typeface="Times New Roman"/>
              </a:rPr>
              <a:t>lia</a:t>
            </a:r>
            <a:r>
              <a:rPr lang="it-IT" sz="2800" u="sng" spc="-114" dirty="0">
                <a:latin typeface="+mj-lt"/>
                <a:cs typeface="Times New Roman"/>
              </a:rPr>
              <a:t> </a:t>
            </a:r>
            <a:r>
              <a:rPr lang="it-IT" sz="2800" u="sng" spc="-105" dirty="0">
                <a:latin typeface="+mj-lt"/>
                <a:cs typeface="Times New Roman"/>
              </a:rPr>
              <a:t>è</a:t>
            </a:r>
            <a:r>
              <a:rPr lang="it-IT" sz="2800" u="sng" spc="-85" dirty="0">
                <a:latin typeface="+mj-lt"/>
                <a:cs typeface="Times New Roman"/>
              </a:rPr>
              <a:t> </a:t>
            </a:r>
            <a:r>
              <a:rPr lang="it-IT" sz="2800" u="sng" spc="5" dirty="0">
                <a:latin typeface="+mj-lt"/>
                <a:cs typeface="Times New Roman"/>
              </a:rPr>
              <a:t>la</a:t>
            </a:r>
            <a:r>
              <a:rPr lang="it-IT" sz="2800" u="sng" spc="-95" dirty="0">
                <a:latin typeface="+mj-lt"/>
                <a:cs typeface="Times New Roman"/>
              </a:rPr>
              <a:t> </a:t>
            </a:r>
            <a:r>
              <a:rPr lang="it-IT" sz="2800" u="sng" spc="-35" dirty="0">
                <a:latin typeface="+mj-lt"/>
                <a:cs typeface="Times New Roman"/>
              </a:rPr>
              <a:t>p</a:t>
            </a:r>
            <a:r>
              <a:rPr lang="it-IT" sz="2800" u="sng" spc="-40" dirty="0">
                <a:latin typeface="+mj-lt"/>
                <a:cs typeface="Times New Roman"/>
              </a:rPr>
              <a:t>rima</a:t>
            </a:r>
            <a:r>
              <a:rPr lang="it-IT" sz="2800" u="sng" spc="-70" dirty="0">
                <a:latin typeface="+mj-lt"/>
                <a:cs typeface="Times New Roman"/>
              </a:rPr>
              <a:t> </a:t>
            </a:r>
            <a:r>
              <a:rPr lang="it-IT" sz="2800" u="sng" spc="-135" dirty="0">
                <a:latin typeface="+mj-lt"/>
                <a:cs typeface="Times New Roman"/>
              </a:rPr>
              <a:t>s</a:t>
            </a:r>
            <a:r>
              <a:rPr lang="it-IT" sz="2800" u="sng" spc="-265" dirty="0">
                <a:latin typeface="+mj-lt"/>
                <a:cs typeface="Times New Roman"/>
              </a:rPr>
              <a:t>c</a:t>
            </a:r>
            <a:r>
              <a:rPr lang="it-IT" sz="2800" u="sng" spc="-125" dirty="0">
                <a:latin typeface="+mj-lt"/>
                <a:cs typeface="Times New Roman"/>
              </a:rPr>
              <a:t>uo</a:t>
            </a:r>
            <a:r>
              <a:rPr lang="it-IT" sz="2800" u="sng" spc="-65" dirty="0">
                <a:latin typeface="+mj-lt"/>
                <a:cs typeface="Times New Roman"/>
              </a:rPr>
              <a:t>l</a:t>
            </a:r>
            <a:r>
              <a:rPr lang="it-IT" sz="2800" u="sng" spc="10" dirty="0">
                <a:latin typeface="+mj-lt"/>
                <a:cs typeface="Times New Roman"/>
              </a:rPr>
              <a:t>a</a:t>
            </a:r>
            <a:r>
              <a:rPr lang="it-IT" sz="2800" u="sng" spc="30" dirty="0">
                <a:latin typeface="+mj-lt"/>
                <a:cs typeface="Times New Roman"/>
              </a:rPr>
              <a:t>.</a:t>
            </a:r>
          </a:p>
          <a:p>
            <a:pPr marL="12700" indent="0" algn="just">
              <a:lnSpc>
                <a:spcPct val="100000"/>
              </a:lnSpc>
              <a:spcBef>
                <a:spcPts val="265"/>
              </a:spcBef>
              <a:buClr>
                <a:srgbClr val="D24717"/>
              </a:buClr>
              <a:buSzPct val="83928"/>
              <a:buNone/>
              <a:tabLst>
                <a:tab pos="287020" algn="l"/>
              </a:tabLst>
            </a:pPr>
            <a:endParaRPr lang="it-IT" sz="2800" u="sng" dirty="0">
              <a:latin typeface="+mj-lt"/>
              <a:cs typeface="Times New Roman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6528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vestiti, persona, calzature, Viso umano&#10;&#10;Descrizione generata automaticamente">
            <a:extLst>
              <a:ext uri="{FF2B5EF4-FFF2-40B4-BE49-F238E27FC236}">
                <a16:creationId xmlns:a16="http://schemas.microsoft.com/office/drawing/2014/main" id="{C1BAD78B-04E5-0208-2405-48B7326DF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73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79CE0E8-386A-B66F-1D91-312A7F4D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algn="just"/>
            <a:r>
              <a:rPr lang="it-IT" sz="4000" b="1" spc="-40" dirty="0"/>
              <a:t>La</a:t>
            </a:r>
            <a:r>
              <a:rPr lang="it-IT" sz="4000" b="1" spc="-45" dirty="0"/>
              <a:t> </a:t>
            </a:r>
            <a:r>
              <a:rPr lang="it-IT" sz="4000" b="1" spc="-20" dirty="0"/>
              <a:t>Scuola</a:t>
            </a:r>
            <a:r>
              <a:rPr lang="it-IT" sz="4000" b="1" spc="-15" dirty="0"/>
              <a:t> </a:t>
            </a:r>
            <a:r>
              <a:rPr lang="it-IT" sz="4000" b="1" spc="-20" dirty="0"/>
              <a:t>ha il compito di:</a:t>
            </a:r>
            <a:endParaRPr lang="it-IT" sz="40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236B18-C443-F128-F8B6-6F5E94347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12065" indent="0" algn="just">
              <a:spcBef>
                <a:spcPts val="700"/>
              </a:spcBef>
              <a:buClr>
                <a:srgbClr val="D24717"/>
              </a:buClr>
              <a:buSzPct val="82291"/>
              <a:buNone/>
              <a:tabLst>
                <a:tab pos="300990" algn="l"/>
              </a:tabLst>
            </a:pPr>
            <a:r>
              <a:rPr lang="it-IT" spc="-254" dirty="0">
                <a:latin typeface="+mj-lt"/>
              </a:rPr>
              <a:t>accogliere</a:t>
            </a:r>
          </a:p>
          <a:p>
            <a:pPr marL="12065" indent="0" algn="just">
              <a:spcBef>
                <a:spcPts val="605"/>
              </a:spcBef>
              <a:buClr>
                <a:srgbClr val="D24717"/>
              </a:buClr>
              <a:buSzPct val="82291"/>
              <a:buNone/>
              <a:tabLst>
                <a:tab pos="300990" algn="l"/>
              </a:tabLst>
            </a:pPr>
            <a:r>
              <a:rPr lang="it-IT" spc="-170" dirty="0">
                <a:latin typeface="+mj-lt"/>
              </a:rPr>
              <a:t>preparare</a:t>
            </a:r>
          </a:p>
          <a:p>
            <a:pPr marL="12065" indent="0" algn="just">
              <a:spcBef>
                <a:spcPts val="605"/>
              </a:spcBef>
              <a:buClr>
                <a:srgbClr val="D24717"/>
              </a:buClr>
              <a:buSzPct val="82291"/>
              <a:buNone/>
              <a:tabLst>
                <a:tab pos="300990" algn="l"/>
              </a:tabLst>
            </a:pPr>
            <a:r>
              <a:rPr lang="it-IT" spc="-170" dirty="0">
                <a:latin typeface="+mj-lt"/>
              </a:rPr>
              <a:t>formare</a:t>
            </a:r>
          </a:p>
          <a:p>
            <a:pPr marL="12065" indent="0" algn="just">
              <a:spcBef>
                <a:spcPts val="605"/>
              </a:spcBef>
              <a:buClr>
                <a:srgbClr val="D24717"/>
              </a:buClr>
              <a:buSzPct val="82291"/>
              <a:buNone/>
              <a:tabLst>
                <a:tab pos="300990" algn="l"/>
              </a:tabLst>
            </a:pPr>
            <a:endParaRPr lang="it-IT" spc="-170" dirty="0">
              <a:latin typeface="+mj-lt"/>
            </a:endParaRPr>
          </a:p>
          <a:p>
            <a:pPr marL="12065" indent="0" algn="just">
              <a:spcBef>
                <a:spcPts val="605"/>
              </a:spcBef>
              <a:buClr>
                <a:srgbClr val="D24717"/>
              </a:buClr>
              <a:buSzPct val="82291"/>
              <a:buNone/>
              <a:tabLst>
                <a:tab pos="300990" algn="l"/>
              </a:tabLst>
            </a:pPr>
            <a:r>
              <a:rPr lang="it-IT" u="sng" spc="-170" dirty="0">
                <a:latin typeface="+mj-lt"/>
              </a:rPr>
              <a:t>Emotività e apprendimento sono aspetti strettamente connessi.</a:t>
            </a:r>
          </a:p>
          <a:p>
            <a:pPr>
              <a:spcBef>
                <a:spcPts val="20"/>
              </a:spcBef>
              <a:buChar char="⚫"/>
            </a:pPr>
            <a:endParaRPr lang="it-IT" sz="2000" dirty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223733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C81498-110B-EE1A-6A65-C67034140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4911"/>
            <a:ext cx="9144000" cy="1377108"/>
          </a:xfrm>
        </p:spPr>
        <p:txBody>
          <a:bodyPr>
            <a:normAutofit/>
          </a:bodyPr>
          <a:lstStyle/>
          <a:p>
            <a:r>
              <a:rPr lang="it-IT" sz="4400" b="1" spc="-265" dirty="0">
                <a:cs typeface="Tahoma"/>
              </a:rPr>
              <a:t>L</a:t>
            </a:r>
            <a:r>
              <a:rPr lang="it-IT" sz="4400" b="1" spc="-275" dirty="0">
                <a:cs typeface="Tahoma"/>
              </a:rPr>
              <a:t>e</a:t>
            </a:r>
            <a:r>
              <a:rPr lang="it-IT" sz="4400" b="1" spc="-254" dirty="0">
                <a:cs typeface="Tahoma"/>
              </a:rPr>
              <a:t> </a:t>
            </a:r>
            <a:r>
              <a:rPr lang="it-IT" sz="4400" b="1" spc="220" dirty="0">
                <a:cs typeface="Tahoma"/>
              </a:rPr>
              <a:t>i</a:t>
            </a:r>
            <a:r>
              <a:rPr lang="it-IT" sz="4400" b="1" spc="130" dirty="0">
                <a:cs typeface="Tahoma"/>
              </a:rPr>
              <a:t>n</a:t>
            </a:r>
            <a:r>
              <a:rPr lang="it-IT" sz="4400" b="1" spc="30" dirty="0">
                <a:cs typeface="Tahoma"/>
              </a:rPr>
              <a:t>i</a:t>
            </a:r>
            <a:r>
              <a:rPr lang="it-IT" sz="4400" b="1" spc="204" dirty="0">
                <a:cs typeface="Tahoma"/>
              </a:rPr>
              <a:t>ziat</a:t>
            </a:r>
            <a:r>
              <a:rPr lang="it-IT" sz="4400" b="1" spc="105" dirty="0">
                <a:cs typeface="Tahoma"/>
              </a:rPr>
              <a:t>i</a:t>
            </a:r>
            <a:r>
              <a:rPr lang="it-IT" sz="4400" b="1" spc="-170" dirty="0">
                <a:cs typeface="Tahoma"/>
              </a:rPr>
              <a:t>ve</a:t>
            </a:r>
            <a:r>
              <a:rPr lang="it-IT" sz="4400" b="1" spc="-270" dirty="0">
                <a:cs typeface="Tahoma"/>
              </a:rPr>
              <a:t> </a:t>
            </a:r>
            <a:r>
              <a:rPr lang="it-IT" sz="4400" b="1" spc="114" dirty="0">
                <a:cs typeface="Tahoma"/>
              </a:rPr>
              <a:t>p</a:t>
            </a:r>
            <a:r>
              <a:rPr lang="it-IT" sz="4400" b="1" spc="120" dirty="0">
                <a:cs typeface="Tahoma"/>
              </a:rPr>
              <a:t>e</a:t>
            </a:r>
            <a:r>
              <a:rPr lang="it-IT" sz="4400" b="1" spc="-155" dirty="0">
                <a:cs typeface="Tahoma"/>
              </a:rPr>
              <a:t>r</a:t>
            </a:r>
            <a:r>
              <a:rPr lang="it-IT" sz="4400" b="1" spc="-280" dirty="0">
                <a:cs typeface="Tahoma"/>
              </a:rPr>
              <a:t> </a:t>
            </a:r>
            <a:br>
              <a:rPr lang="it-IT" sz="4400" b="1" spc="-280" dirty="0">
                <a:cs typeface="Tahoma"/>
              </a:rPr>
            </a:br>
            <a:r>
              <a:rPr lang="it-IT" sz="4400" b="1" spc="250" dirty="0">
                <a:cs typeface="Tahoma"/>
              </a:rPr>
              <a:t>la</a:t>
            </a:r>
            <a:r>
              <a:rPr lang="it-IT" sz="4400" b="1" spc="-245" dirty="0">
                <a:cs typeface="Tahoma"/>
              </a:rPr>
              <a:t> </a:t>
            </a:r>
            <a:r>
              <a:rPr lang="it-IT" sz="4400" b="1" spc="380" dirty="0">
                <a:cs typeface="Tahoma"/>
              </a:rPr>
              <a:t>c</a:t>
            </a:r>
            <a:r>
              <a:rPr lang="it-IT" sz="4400" b="1" dirty="0">
                <a:cs typeface="Tahoma"/>
              </a:rPr>
              <a:t>o</a:t>
            </a:r>
            <a:r>
              <a:rPr lang="it-IT" sz="4400" b="1" spc="-20" dirty="0">
                <a:cs typeface="Tahoma"/>
              </a:rPr>
              <a:t>n</a:t>
            </a:r>
            <a:r>
              <a:rPr lang="it-IT" sz="4400" b="1" spc="40" dirty="0">
                <a:cs typeface="Tahoma"/>
              </a:rPr>
              <a:t>ti</a:t>
            </a:r>
            <a:r>
              <a:rPr lang="it-IT" sz="4400" b="1" spc="70" dirty="0">
                <a:cs typeface="Tahoma"/>
              </a:rPr>
              <a:t>n</a:t>
            </a:r>
            <a:r>
              <a:rPr lang="it-IT" sz="4400" b="1" spc="130" dirty="0">
                <a:cs typeface="Tahoma"/>
              </a:rPr>
              <a:t>u</a:t>
            </a:r>
            <a:r>
              <a:rPr lang="it-IT" sz="4400" b="1" spc="30" dirty="0">
                <a:cs typeface="Tahoma"/>
              </a:rPr>
              <a:t>i</a:t>
            </a:r>
            <a:r>
              <a:rPr lang="it-IT" sz="4400" b="1" spc="505" dirty="0">
                <a:cs typeface="Tahoma"/>
              </a:rPr>
              <a:t>tà educativa</a:t>
            </a:r>
            <a:endParaRPr lang="it-IT" sz="44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63CCC7-F932-A379-C6ED-B9D6154BB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1677"/>
            <a:ext cx="9144000" cy="3988106"/>
          </a:xfrm>
        </p:spPr>
        <p:txBody>
          <a:bodyPr>
            <a:normAutofit fontScale="92500" lnSpcReduction="10000"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4615"/>
              <a:tabLst>
                <a:tab pos="287020" algn="l"/>
              </a:tabLst>
            </a:pPr>
            <a:r>
              <a:rPr lang="it-IT" sz="2400" spc="-85" dirty="0">
                <a:latin typeface="+mj-lt"/>
                <a:cs typeface="Times New Roman"/>
              </a:rPr>
              <a:t>Contatti</a:t>
            </a:r>
            <a:r>
              <a:rPr lang="it-IT" sz="2400" spc="-25" dirty="0">
                <a:latin typeface="+mj-lt"/>
                <a:cs typeface="Times New Roman"/>
              </a:rPr>
              <a:t> </a:t>
            </a:r>
            <a:r>
              <a:rPr lang="it-IT" sz="2400" spc="-130" dirty="0">
                <a:latin typeface="+mj-lt"/>
                <a:cs typeface="Times New Roman"/>
              </a:rPr>
              <a:t>con</a:t>
            </a:r>
            <a:r>
              <a:rPr lang="it-IT" sz="2400" spc="-70" dirty="0">
                <a:latin typeface="+mj-lt"/>
                <a:cs typeface="Times New Roman"/>
              </a:rPr>
              <a:t> </a:t>
            </a:r>
            <a:r>
              <a:rPr lang="it-IT" sz="2400" spc="-105" dirty="0">
                <a:latin typeface="+mj-lt"/>
                <a:cs typeface="Times New Roman"/>
              </a:rPr>
              <a:t>le</a:t>
            </a:r>
            <a:r>
              <a:rPr lang="it-IT" sz="2400" spc="-65" dirty="0">
                <a:latin typeface="+mj-lt"/>
                <a:cs typeface="Times New Roman"/>
              </a:rPr>
              <a:t> </a:t>
            </a:r>
            <a:r>
              <a:rPr lang="it-IT" spc="-135" dirty="0">
                <a:latin typeface="+mj-lt"/>
                <a:cs typeface="Times New Roman"/>
              </a:rPr>
              <a:t>S</a:t>
            </a:r>
            <a:r>
              <a:rPr lang="it-IT" sz="2400" spc="-135" dirty="0">
                <a:latin typeface="+mj-lt"/>
                <a:cs typeface="Times New Roman"/>
              </a:rPr>
              <a:t>cuole</a:t>
            </a:r>
            <a:r>
              <a:rPr lang="it-IT" sz="2400" spc="-50" dirty="0">
                <a:latin typeface="+mj-lt"/>
                <a:cs typeface="Times New Roman"/>
              </a:rPr>
              <a:t> </a:t>
            </a:r>
            <a:r>
              <a:rPr lang="it-IT" sz="2400" spc="-150" dirty="0">
                <a:latin typeface="+mj-lt"/>
                <a:cs typeface="Times New Roman"/>
              </a:rPr>
              <a:t>dell’infanzia</a:t>
            </a:r>
            <a:r>
              <a:rPr lang="it-IT" sz="2400" spc="15" dirty="0">
                <a:latin typeface="+mj-lt"/>
                <a:cs typeface="Times New Roman"/>
              </a:rPr>
              <a:t> di zona </a:t>
            </a:r>
            <a:r>
              <a:rPr lang="it-IT" sz="2400" spc="-70" dirty="0">
                <a:latin typeface="+mj-lt"/>
                <a:cs typeface="Times New Roman"/>
              </a:rPr>
              <a:t>per</a:t>
            </a:r>
            <a:r>
              <a:rPr lang="it-IT" sz="2400" spc="-55" dirty="0">
                <a:latin typeface="+mj-lt"/>
                <a:cs typeface="Times New Roman"/>
              </a:rPr>
              <a:t> </a:t>
            </a:r>
            <a:r>
              <a:rPr lang="it-IT" sz="2400" spc="-114" dirty="0">
                <a:latin typeface="+mj-lt"/>
                <a:cs typeface="Times New Roman"/>
              </a:rPr>
              <a:t>il</a:t>
            </a:r>
            <a:r>
              <a:rPr lang="it-IT" sz="2400" spc="-45" dirty="0">
                <a:latin typeface="+mj-lt"/>
                <a:cs typeface="Times New Roman"/>
              </a:rPr>
              <a:t> </a:t>
            </a:r>
            <a:r>
              <a:rPr lang="it-IT" sz="2400" spc="-180" dirty="0">
                <a:latin typeface="+mj-lt"/>
                <a:cs typeface="Times New Roman"/>
              </a:rPr>
              <a:t>passaggio</a:t>
            </a:r>
            <a:r>
              <a:rPr lang="it-IT" sz="2400" spc="-15" dirty="0">
                <a:latin typeface="+mj-lt"/>
                <a:cs typeface="Times New Roman"/>
              </a:rPr>
              <a:t> </a:t>
            </a:r>
            <a:r>
              <a:rPr lang="it-IT" sz="2400" spc="-130" dirty="0">
                <a:latin typeface="+mj-lt"/>
                <a:cs typeface="Times New Roman"/>
              </a:rPr>
              <a:t>di </a:t>
            </a:r>
            <a:r>
              <a:rPr lang="it-IT" sz="2400" spc="-135" dirty="0">
                <a:latin typeface="+mj-lt"/>
                <a:cs typeface="Times New Roman"/>
              </a:rPr>
              <a:t>informazioni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4615"/>
              <a:tabLst>
                <a:tab pos="287020" algn="l"/>
              </a:tabLst>
            </a:pPr>
            <a:endParaRPr lang="it-IT" sz="2400" dirty="0">
              <a:latin typeface="+mj-lt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tabLst>
                <a:tab pos="287020" algn="l"/>
              </a:tabLst>
            </a:pPr>
            <a:r>
              <a:rPr lang="it-IT" spc="-245" dirty="0">
                <a:latin typeface="+mj-lt"/>
                <a:cs typeface="Times New Roman"/>
              </a:rPr>
              <a:t>A</a:t>
            </a:r>
            <a:r>
              <a:rPr lang="it-IT" sz="2400" spc="35" dirty="0">
                <a:latin typeface="+mj-lt"/>
                <a:cs typeface="Times New Roman"/>
              </a:rPr>
              <a:t>tt</a:t>
            </a:r>
            <a:r>
              <a:rPr lang="it-IT" sz="2400" spc="-180" dirty="0">
                <a:latin typeface="+mj-lt"/>
                <a:cs typeface="Times New Roman"/>
              </a:rPr>
              <a:t>iv</a:t>
            </a:r>
            <a:r>
              <a:rPr lang="it-IT" sz="2400" spc="-120" dirty="0">
                <a:latin typeface="+mj-lt"/>
                <a:cs typeface="Times New Roman"/>
              </a:rPr>
              <a:t>i</a:t>
            </a:r>
            <a:r>
              <a:rPr lang="it-IT" sz="2400" spc="35" dirty="0">
                <a:latin typeface="+mj-lt"/>
                <a:cs typeface="Times New Roman"/>
              </a:rPr>
              <a:t>t</a:t>
            </a:r>
            <a:r>
              <a:rPr lang="it-IT" sz="2400" spc="-210" dirty="0">
                <a:latin typeface="+mj-lt"/>
                <a:cs typeface="Times New Roman"/>
              </a:rPr>
              <a:t>à</a:t>
            </a:r>
            <a:r>
              <a:rPr lang="it-IT" sz="2400" spc="-65" dirty="0">
                <a:latin typeface="+mj-lt"/>
                <a:cs typeface="Times New Roman"/>
              </a:rPr>
              <a:t> </a:t>
            </a:r>
            <a:r>
              <a:rPr lang="it-IT" sz="2400" spc="-130" dirty="0">
                <a:latin typeface="+mj-lt"/>
                <a:cs typeface="Times New Roman"/>
              </a:rPr>
              <a:t>di</a:t>
            </a:r>
            <a:r>
              <a:rPr lang="it-IT" sz="2400" spc="-50" dirty="0">
                <a:latin typeface="+mj-lt"/>
                <a:cs typeface="Times New Roman"/>
              </a:rPr>
              <a:t> </a:t>
            </a:r>
            <a:r>
              <a:rPr lang="it-IT" sz="2400" spc="-125" dirty="0">
                <a:latin typeface="+mj-lt"/>
                <a:cs typeface="Times New Roman"/>
              </a:rPr>
              <a:t>l</a:t>
            </a:r>
            <a:r>
              <a:rPr lang="it-IT" sz="2400" spc="-200" dirty="0">
                <a:latin typeface="+mj-lt"/>
                <a:cs typeface="Times New Roman"/>
              </a:rPr>
              <a:t>a</a:t>
            </a:r>
            <a:r>
              <a:rPr lang="it-IT" sz="2400" spc="-150" dirty="0">
                <a:latin typeface="+mj-lt"/>
                <a:cs typeface="Times New Roman"/>
              </a:rPr>
              <a:t>b</a:t>
            </a:r>
            <a:r>
              <a:rPr lang="it-IT" sz="2400" spc="-130" dirty="0">
                <a:latin typeface="+mj-lt"/>
                <a:cs typeface="Times New Roman"/>
              </a:rPr>
              <a:t>o</a:t>
            </a:r>
            <a:r>
              <a:rPr lang="it-IT" sz="2400" spc="-85" dirty="0">
                <a:latin typeface="+mj-lt"/>
                <a:cs typeface="Times New Roman"/>
              </a:rPr>
              <a:t>r</a:t>
            </a:r>
            <a:r>
              <a:rPr lang="it-IT" sz="2400" spc="-145" dirty="0">
                <a:latin typeface="+mj-lt"/>
                <a:cs typeface="Times New Roman"/>
              </a:rPr>
              <a:t>a</a:t>
            </a:r>
            <a:r>
              <a:rPr lang="it-IT" sz="2400" spc="35" dirty="0">
                <a:latin typeface="+mj-lt"/>
                <a:cs typeface="Times New Roman"/>
              </a:rPr>
              <a:t>t</a:t>
            </a:r>
            <a:r>
              <a:rPr lang="it-IT" sz="2400" spc="-130" dirty="0">
                <a:latin typeface="+mj-lt"/>
                <a:cs typeface="Times New Roman"/>
              </a:rPr>
              <a:t>o</a:t>
            </a:r>
            <a:r>
              <a:rPr lang="it-IT" sz="2400" spc="65" dirty="0">
                <a:latin typeface="+mj-lt"/>
                <a:cs typeface="Times New Roman"/>
              </a:rPr>
              <a:t>r</a:t>
            </a:r>
            <a:r>
              <a:rPr lang="it-IT" sz="2400" spc="-100" dirty="0">
                <a:latin typeface="+mj-lt"/>
                <a:cs typeface="Times New Roman"/>
              </a:rPr>
              <a:t>io  </a:t>
            </a:r>
            <a:r>
              <a:rPr lang="it-IT" sz="2400" spc="-155" dirty="0">
                <a:latin typeface="+mj-lt"/>
                <a:cs typeface="Times New Roman"/>
              </a:rPr>
              <a:t>c</a:t>
            </a:r>
            <a:r>
              <a:rPr lang="it-IT" sz="2400" spc="-130" dirty="0">
                <a:latin typeface="+mj-lt"/>
                <a:cs typeface="Times New Roman"/>
              </a:rPr>
              <a:t>o</a:t>
            </a:r>
            <a:r>
              <a:rPr lang="it-IT" sz="2400" spc="-114" dirty="0">
                <a:latin typeface="+mj-lt"/>
                <a:cs typeface="Times New Roman"/>
              </a:rPr>
              <a:t>n</a:t>
            </a:r>
            <a:r>
              <a:rPr lang="it-IT" sz="2400" spc="-70" dirty="0">
                <a:latin typeface="+mj-lt"/>
                <a:cs typeface="Times New Roman"/>
              </a:rPr>
              <a:t> </a:t>
            </a:r>
            <a:r>
              <a:rPr lang="it-IT" sz="2400" spc="-130" dirty="0">
                <a:latin typeface="+mj-lt"/>
                <a:cs typeface="Times New Roman"/>
              </a:rPr>
              <a:t>le bambine e con i bambini di</a:t>
            </a:r>
            <a:r>
              <a:rPr lang="it-IT" sz="2400" spc="-50" dirty="0">
                <a:latin typeface="+mj-lt"/>
                <a:cs typeface="Times New Roman"/>
              </a:rPr>
              <a:t> </a:t>
            </a:r>
            <a:r>
              <a:rPr lang="it-IT" sz="2400" spc="-155" dirty="0">
                <a:latin typeface="+mj-lt"/>
                <a:cs typeface="Times New Roman"/>
              </a:rPr>
              <a:t>c</a:t>
            </a:r>
            <a:r>
              <a:rPr lang="it-IT" sz="2400" spc="-125" dirty="0">
                <a:latin typeface="+mj-lt"/>
                <a:cs typeface="Times New Roman"/>
              </a:rPr>
              <a:t>l</a:t>
            </a:r>
            <a:r>
              <a:rPr lang="it-IT" sz="2400" spc="-204" dirty="0">
                <a:latin typeface="+mj-lt"/>
                <a:cs typeface="Times New Roman"/>
              </a:rPr>
              <a:t>a</a:t>
            </a:r>
            <a:r>
              <a:rPr lang="it-IT" sz="2400" spc="-200" dirty="0">
                <a:latin typeface="+mj-lt"/>
                <a:cs typeface="Times New Roman"/>
              </a:rPr>
              <a:t>s</a:t>
            </a:r>
            <a:r>
              <a:rPr lang="it-IT" sz="2400" spc="-195" dirty="0">
                <a:latin typeface="+mj-lt"/>
                <a:cs typeface="Times New Roman"/>
              </a:rPr>
              <a:t>s</a:t>
            </a:r>
            <a:r>
              <a:rPr lang="it-IT" sz="2400" spc="-105" dirty="0">
                <a:latin typeface="+mj-lt"/>
                <a:cs typeface="Times New Roman"/>
              </a:rPr>
              <a:t>e</a:t>
            </a:r>
            <a:r>
              <a:rPr lang="it-IT" sz="2400" spc="-65" dirty="0">
                <a:latin typeface="+mj-lt"/>
                <a:cs typeface="Times New Roman"/>
              </a:rPr>
              <a:t> </a:t>
            </a:r>
            <a:r>
              <a:rPr lang="it-IT" sz="2400" spc="-155" dirty="0">
                <a:latin typeface="+mj-lt"/>
                <a:cs typeface="Times New Roman"/>
              </a:rPr>
              <a:t>q</a:t>
            </a:r>
            <a:r>
              <a:rPr lang="it-IT" sz="2400" spc="-130" dirty="0">
                <a:latin typeface="+mj-lt"/>
                <a:cs typeface="Times New Roman"/>
              </a:rPr>
              <a:t>u</a:t>
            </a:r>
            <a:r>
              <a:rPr lang="it-IT" sz="2400" spc="-225" dirty="0">
                <a:latin typeface="+mj-lt"/>
                <a:cs typeface="Times New Roman"/>
              </a:rPr>
              <a:t>a</a:t>
            </a:r>
            <a:r>
              <a:rPr lang="it-IT" sz="2400" spc="110" dirty="0">
                <a:latin typeface="+mj-lt"/>
                <a:cs typeface="Times New Roman"/>
              </a:rPr>
              <a:t>r</a:t>
            </a:r>
            <a:r>
              <a:rPr lang="it-IT" sz="2400" spc="40" dirty="0">
                <a:latin typeface="+mj-lt"/>
                <a:cs typeface="Times New Roman"/>
              </a:rPr>
              <a:t>t</a:t>
            </a:r>
            <a:r>
              <a:rPr lang="it-IT" sz="2400" spc="-210" dirty="0">
                <a:latin typeface="+mj-lt"/>
                <a:cs typeface="Times New Roman"/>
              </a:rPr>
              <a:t>a </a:t>
            </a:r>
            <a:r>
              <a:rPr lang="it-IT" sz="2400" spc="-100" dirty="0">
                <a:latin typeface="+mj-lt"/>
                <a:cs typeface="Times New Roman"/>
              </a:rPr>
              <a:t>presso la Scuola primaria, </a:t>
            </a:r>
            <a:r>
              <a:rPr lang="it-IT" sz="2400" spc="-210" dirty="0">
                <a:latin typeface="+mj-lt"/>
                <a:cs typeface="Times New Roman"/>
              </a:rPr>
              <a:t>nel mese di maggio</a:t>
            </a:r>
          </a:p>
          <a:p>
            <a:pPr marL="12700" marR="49149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tabLst>
                <a:tab pos="287020" algn="l"/>
              </a:tabLst>
            </a:pPr>
            <a:endParaRPr lang="it-IT" sz="2400" spc="-200" dirty="0">
              <a:latin typeface="+mj-lt"/>
              <a:cs typeface="Times New Roman"/>
            </a:endParaRPr>
          </a:p>
          <a:p>
            <a:pPr marL="12700" marR="49149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tabLst>
                <a:tab pos="287020" algn="l"/>
              </a:tabLst>
            </a:pPr>
            <a:r>
              <a:rPr lang="it-IT" sz="2400" spc="-200" dirty="0">
                <a:latin typeface="+mj-lt"/>
                <a:cs typeface="Times New Roman"/>
              </a:rPr>
              <a:t>Colloqui  tra gli  </a:t>
            </a:r>
            <a:r>
              <a:rPr lang="it-IT" sz="2400" spc="-135" dirty="0">
                <a:latin typeface="+mj-lt"/>
                <a:cs typeface="Times New Roman"/>
              </a:rPr>
              <a:t>insegnanti</a:t>
            </a:r>
            <a:r>
              <a:rPr lang="it-IT" sz="2400" spc="5" dirty="0">
                <a:latin typeface="+mj-lt"/>
                <a:cs typeface="Times New Roman"/>
              </a:rPr>
              <a:t> </a:t>
            </a:r>
            <a:r>
              <a:rPr lang="it-IT" sz="2400" spc="-130" dirty="0">
                <a:latin typeface="+mj-lt"/>
                <a:cs typeface="Times New Roman"/>
              </a:rPr>
              <a:t>della</a:t>
            </a:r>
            <a:r>
              <a:rPr lang="it-IT" sz="2400" spc="-60" dirty="0">
                <a:latin typeface="+mj-lt"/>
                <a:cs typeface="Times New Roman"/>
              </a:rPr>
              <a:t> </a:t>
            </a:r>
            <a:r>
              <a:rPr lang="it-IT" spc="-155" dirty="0">
                <a:latin typeface="+mj-lt"/>
                <a:cs typeface="Times New Roman"/>
              </a:rPr>
              <a:t>S</a:t>
            </a:r>
            <a:r>
              <a:rPr lang="it-IT" sz="2400" spc="-155" dirty="0">
                <a:latin typeface="+mj-lt"/>
                <a:cs typeface="Times New Roman"/>
              </a:rPr>
              <a:t>cuola</a:t>
            </a:r>
            <a:r>
              <a:rPr lang="it-IT" sz="2400" spc="-35" dirty="0">
                <a:latin typeface="+mj-lt"/>
                <a:cs typeface="Times New Roman"/>
              </a:rPr>
              <a:t> </a:t>
            </a:r>
            <a:r>
              <a:rPr lang="it-IT" sz="2400" spc="-105" dirty="0">
                <a:latin typeface="+mj-lt"/>
                <a:cs typeface="Times New Roman"/>
              </a:rPr>
              <a:t>primaria</a:t>
            </a:r>
            <a:r>
              <a:rPr lang="it-IT" sz="2400" spc="-5" dirty="0">
                <a:latin typeface="+mj-lt"/>
                <a:cs typeface="Times New Roman"/>
              </a:rPr>
              <a:t> </a:t>
            </a:r>
            <a:r>
              <a:rPr lang="it-IT" sz="2400" spc="-110" dirty="0">
                <a:latin typeface="+mj-lt"/>
                <a:cs typeface="Times New Roman"/>
              </a:rPr>
              <a:t>e le </a:t>
            </a:r>
            <a:r>
              <a:rPr lang="it-IT" sz="2400" spc="-635" dirty="0">
                <a:latin typeface="+mj-lt"/>
                <a:cs typeface="Times New Roman"/>
              </a:rPr>
              <a:t> </a:t>
            </a:r>
            <a:r>
              <a:rPr lang="it-IT" sz="2400" spc="-105" dirty="0">
                <a:latin typeface="+mj-lt"/>
                <a:cs typeface="Times New Roman"/>
              </a:rPr>
              <a:t>educatrici della Scuola dell’infanzia</a:t>
            </a:r>
          </a:p>
          <a:p>
            <a:pPr marL="12700" marR="49149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tabLst>
                <a:tab pos="287020" algn="l"/>
              </a:tabLst>
            </a:pPr>
            <a:endParaRPr lang="it-IT" sz="2400" dirty="0">
              <a:latin typeface="+mj-lt"/>
              <a:cs typeface="Times New Roman"/>
            </a:endParaRPr>
          </a:p>
          <a:p>
            <a:pPr marL="12700" marR="982344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tabLst>
                <a:tab pos="287020" algn="l"/>
                <a:tab pos="1900555" algn="l"/>
                <a:tab pos="3156585" algn="l"/>
              </a:tabLst>
            </a:pPr>
            <a:r>
              <a:rPr lang="it-IT" sz="2400" spc="-340" dirty="0">
                <a:latin typeface="+mj-lt"/>
                <a:cs typeface="Times New Roman"/>
              </a:rPr>
              <a:t>A</a:t>
            </a:r>
            <a:r>
              <a:rPr lang="it-IT" sz="2400" spc="-60" dirty="0">
                <a:latin typeface="+mj-lt"/>
                <a:cs typeface="Times New Roman"/>
              </a:rPr>
              <a:t>ccoglienza da parte delle bambine e dei bambini conosciuti </a:t>
            </a:r>
            <a:r>
              <a:rPr lang="it-IT" spc="-60" dirty="0">
                <a:latin typeface="+mj-lt"/>
                <a:cs typeface="Times New Roman"/>
              </a:rPr>
              <a:t>nel mese di</a:t>
            </a:r>
            <a:r>
              <a:rPr lang="it-IT" sz="2400" spc="-60" dirty="0">
                <a:latin typeface="+mj-lt"/>
                <a:cs typeface="Times New Roman"/>
              </a:rPr>
              <a:t> maggio, a settembre </a:t>
            </a:r>
          </a:p>
          <a:p>
            <a:pPr marL="12700" marR="982344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tabLst>
                <a:tab pos="287020" algn="l"/>
                <a:tab pos="1900555" algn="l"/>
                <a:tab pos="3156585" algn="l"/>
              </a:tabLst>
            </a:pPr>
            <a:endParaRPr lang="it-IT" sz="2400" dirty="0">
              <a:latin typeface="+mj-lt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tabLst>
                <a:tab pos="287020" algn="l"/>
              </a:tabLst>
            </a:pPr>
            <a:r>
              <a:rPr lang="it-IT" spc="-135" dirty="0">
                <a:latin typeface="+mj-lt"/>
                <a:cs typeface="Times New Roman"/>
              </a:rPr>
              <a:t>F</a:t>
            </a:r>
            <a:r>
              <a:rPr lang="it-IT" sz="2400" spc="-135" dirty="0">
                <a:latin typeface="+mj-lt"/>
                <a:cs typeface="Times New Roman"/>
              </a:rPr>
              <a:t>esta</a:t>
            </a:r>
            <a:r>
              <a:rPr lang="it-IT" sz="2400" spc="-60" dirty="0">
                <a:latin typeface="+mj-lt"/>
                <a:cs typeface="Times New Roman"/>
              </a:rPr>
              <a:t> </a:t>
            </a:r>
            <a:r>
              <a:rPr lang="it-IT" sz="2400" spc="-145" dirty="0">
                <a:latin typeface="+mj-lt"/>
                <a:cs typeface="Times New Roman"/>
              </a:rPr>
              <a:t>dell’accoglienza,</a:t>
            </a:r>
            <a:r>
              <a:rPr lang="it-IT" sz="2400" spc="-15" dirty="0">
                <a:latin typeface="+mj-lt"/>
                <a:cs typeface="Times New Roman"/>
              </a:rPr>
              <a:t> </a:t>
            </a:r>
            <a:r>
              <a:rPr lang="it-IT" sz="2400" spc="-170" dirty="0">
                <a:latin typeface="+mj-lt"/>
                <a:cs typeface="Times New Roman"/>
              </a:rPr>
              <a:t>entro la prima metà di </a:t>
            </a:r>
            <a:r>
              <a:rPr lang="it-IT" sz="2400" spc="-65" dirty="0">
                <a:latin typeface="+mj-lt"/>
                <a:cs typeface="Times New Roman"/>
              </a:rPr>
              <a:t>ottobre</a:t>
            </a:r>
            <a:endParaRPr lang="it-IT" sz="2400" dirty="0">
              <a:latin typeface="+mj-lt"/>
              <a:cs typeface="Times New Roman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3665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1C5D6C-AA8D-D6B4-F191-C42DFB28D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spc="-195" dirty="0">
                <a:cs typeface="Tahoma"/>
              </a:rPr>
              <a:t>L</a:t>
            </a:r>
            <a:r>
              <a:rPr lang="it-IT" b="1" spc="-200" dirty="0">
                <a:cs typeface="Tahoma"/>
              </a:rPr>
              <a:t>a</a:t>
            </a:r>
            <a:r>
              <a:rPr lang="it-IT" b="1" spc="-280" dirty="0">
                <a:cs typeface="Tahoma"/>
              </a:rPr>
              <a:t> </a:t>
            </a:r>
            <a:r>
              <a:rPr lang="it-IT" b="1" spc="55" dirty="0">
                <a:cs typeface="Tahoma"/>
              </a:rPr>
              <a:t>f</a:t>
            </a:r>
            <a:r>
              <a:rPr lang="it-IT" b="1" spc="85" dirty="0">
                <a:cs typeface="Tahoma"/>
              </a:rPr>
              <a:t>o</a:t>
            </a:r>
            <a:r>
              <a:rPr lang="it-IT" b="1" spc="65" dirty="0">
                <a:cs typeface="Tahoma"/>
              </a:rPr>
              <a:t>rmaz</a:t>
            </a:r>
            <a:r>
              <a:rPr lang="it-IT" b="1" spc="10" dirty="0">
                <a:cs typeface="Tahoma"/>
              </a:rPr>
              <a:t>i</a:t>
            </a:r>
            <a:r>
              <a:rPr lang="it-IT" b="1" dirty="0">
                <a:cs typeface="Tahoma"/>
              </a:rPr>
              <a:t>o</a:t>
            </a:r>
            <a:r>
              <a:rPr lang="it-IT" b="1" spc="-20" dirty="0">
                <a:cs typeface="Tahoma"/>
              </a:rPr>
              <a:t>n</a:t>
            </a:r>
            <a:r>
              <a:rPr lang="it-IT" b="1" spc="114" dirty="0">
                <a:cs typeface="Tahoma"/>
              </a:rPr>
              <a:t>e</a:t>
            </a:r>
            <a:r>
              <a:rPr lang="it-IT" b="1" spc="-250" dirty="0">
                <a:cs typeface="Tahoma"/>
              </a:rPr>
              <a:t> </a:t>
            </a:r>
            <a:r>
              <a:rPr lang="it-IT" b="1" spc="200" dirty="0">
                <a:cs typeface="Tahoma"/>
              </a:rPr>
              <a:t>del</a:t>
            </a:r>
            <a:r>
              <a:rPr lang="it-IT" b="1" spc="90" dirty="0">
                <a:cs typeface="Tahoma"/>
              </a:rPr>
              <a:t>l</a:t>
            </a:r>
            <a:r>
              <a:rPr lang="it-IT" b="1" spc="114" dirty="0">
                <a:cs typeface="Tahoma"/>
              </a:rPr>
              <a:t>e</a:t>
            </a:r>
            <a:r>
              <a:rPr lang="it-IT" b="1" spc="-245" dirty="0">
                <a:cs typeface="Tahoma"/>
              </a:rPr>
              <a:t> </a:t>
            </a:r>
            <a:r>
              <a:rPr lang="it-IT" b="1" spc="380" dirty="0">
                <a:cs typeface="Tahoma"/>
              </a:rPr>
              <a:t>c</a:t>
            </a:r>
            <a:r>
              <a:rPr lang="it-IT" b="1" spc="150" dirty="0">
                <a:cs typeface="Tahoma"/>
              </a:rPr>
              <a:t>l</a:t>
            </a:r>
            <a:r>
              <a:rPr lang="it-IT" b="1" spc="335" dirty="0">
                <a:cs typeface="Tahoma"/>
              </a:rPr>
              <a:t>a</a:t>
            </a:r>
            <a:r>
              <a:rPr lang="it-IT" b="1" spc="220" dirty="0">
                <a:cs typeface="Tahoma"/>
              </a:rPr>
              <a:t>ssi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47BAFA-BB9B-7236-FEB2-658F9386C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indent="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None/>
              <a:tabLst>
                <a:tab pos="287020" algn="l"/>
              </a:tabLst>
            </a:pPr>
            <a:r>
              <a:rPr lang="it-IT" sz="2800" spc="-50" dirty="0">
                <a:latin typeface="+mj-lt"/>
                <a:cs typeface="Times New Roman"/>
              </a:rPr>
              <a:t>La </a:t>
            </a:r>
            <a:r>
              <a:rPr lang="it-IT" spc="-155" dirty="0">
                <a:latin typeface="+mj-lt"/>
                <a:cs typeface="Times New Roman"/>
              </a:rPr>
              <a:t>C</a:t>
            </a:r>
            <a:r>
              <a:rPr lang="it-IT" sz="2800" spc="-130" dirty="0">
                <a:latin typeface="+mj-lt"/>
                <a:cs typeface="Times New Roman"/>
              </a:rPr>
              <a:t>o</a:t>
            </a:r>
            <a:r>
              <a:rPr lang="it-IT" sz="2800" spc="-165" dirty="0">
                <a:latin typeface="+mj-lt"/>
                <a:cs typeface="Times New Roman"/>
              </a:rPr>
              <a:t>m</a:t>
            </a:r>
            <a:r>
              <a:rPr lang="it-IT" sz="2800" spc="-155" dirty="0">
                <a:latin typeface="+mj-lt"/>
                <a:cs typeface="Times New Roman"/>
              </a:rPr>
              <a:t>m</a:t>
            </a:r>
            <a:r>
              <a:rPr lang="it-IT" sz="2800" spc="-140" dirty="0">
                <a:latin typeface="+mj-lt"/>
                <a:cs typeface="Times New Roman"/>
              </a:rPr>
              <a:t>i</a:t>
            </a:r>
            <a:r>
              <a:rPr lang="it-IT" sz="2800" spc="-190" dirty="0">
                <a:latin typeface="+mj-lt"/>
                <a:cs typeface="Times New Roman"/>
              </a:rPr>
              <a:t>s</a:t>
            </a:r>
            <a:r>
              <a:rPr lang="it-IT" sz="2800" spc="-195" dirty="0">
                <a:latin typeface="+mj-lt"/>
                <a:cs typeface="Times New Roman"/>
              </a:rPr>
              <a:t>s</a:t>
            </a:r>
            <a:r>
              <a:rPr lang="it-IT" sz="2800" spc="-135" dirty="0">
                <a:latin typeface="+mj-lt"/>
                <a:cs typeface="Times New Roman"/>
              </a:rPr>
              <a:t>i</a:t>
            </a:r>
            <a:r>
              <a:rPr lang="it-IT" sz="2800" spc="-130" dirty="0">
                <a:latin typeface="+mj-lt"/>
                <a:cs typeface="Times New Roman"/>
              </a:rPr>
              <a:t>on</a:t>
            </a:r>
            <a:r>
              <a:rPr lang="it-IT" sz="2800" spc="-105" dirty="0">
                <a:latin typeface="+mj-lt"/>
                <a:cs typeface="Times New Roman"/>
              </a:rPr>
              <a:t>e</a:t>
            </a:r>
            <a:r>
              <a:rPr lang="it-IT" sz="2800" spc="-50" dirty="0">
                <a:latin typeface="+mj-lt"/>
                <a:cs typeface="Times New Roman"/>
              </a:rPr>
              <a:t> formazione classi prime </a:t>
            </a:r>
            <a:r>
              <a:rPr lang="it-IT" sz="2800" spc="-210" dirty="0">
                <a:latin typeface="+mj-lt"/>
                <a:cs typeface="Times New Roman"/>
              </a:rPr>
              <a:t>crea a giugno </a:t>
            </a:r>
            <a:r>
              <a:rPr lang="it-IT" sz="2800" spc="-130" dirty="0">
                <a:latin typeface="+mj-lt"/>
                <a:cs typeface="Times New Roman"/>
              </a:rPr>
              <a:t>i</a:t>
            </a:r>
            <a:r>
              <a:rPr lang="it-IT" sz="2800" spc="-70" dirty="0">
                <a:latin typeface="+mj-lt"/>
                <a:cs typeface="Times New Roman"/>
              </a:rPr>
              <a:t> </a:t>
            </a:r>
            <a:r>
              <a:rPr lang="it-IT" sz="2800" spc="-180" dirty="0">
                <a:latin typeface="+mj-lt"/>
                <a:cs typeface="Times New Roman"/>
              </a:rPr>
              <a:t>g</a:t>
            </a:r>
            <a:r>
              <a:rPr lang="it-IT" spc="85" dirty="0">
                <a:latin typeface="+mj-lt"/>
                <a:cs typeface="Times New Roman"/>
              </a:rPr>
              <a:t>r</a:t>
            </a:r>
            <a:r>
              <a:rPr lang="it-IT" sz="2800" spc="-130" dirty="0">
                <a:latin typeface="+mj-lt"/>
                <a:cs typeface="Times New Roman"/>
              </a:rPr>
              <a:t>uppi</a:t>
            </a:r>
            <a:r>
              <a:rPr lang="it-IT" sz="2800" dirty="0">
                <a:latin typeface="+mj-lt"/>
                <a:cs typeface="Times New Roman"/>
              </a:rPr>
              <a:t> classe </a:t>
            </a:r>
            <a:r>
              <a:rPr lang="it-IT" sz="2800" spc="-140" dirty="0">
                <a:latin typeface="+mj-lt"/>
                <a:cs typeface="Times New Roman"/>
              </a:rPr>
              <a:t>s</a:t>
            </a:r>
            <a:r>
              <a:rPr lang="it-IT" sz="2800" spc="-190" dirty="0">
                <a:latin typeface="+mj-lt"/>
                <a:cs typeface="Times New Roman"/>
              </a:rPr>
              <a:t>u</a:t>
            </a:r>
            <a:r>
              <a:rPr lang="it-IT" sz="2800" spc="-120" dirty="0">
                <a:latin typeface="+mj-lt"/>
                <a:cs typeface="Times New Roman"/>
              </a:rPr>
              <a:t>ll</a:t>
            </a:r>
            <a:r>
              <a:rPr lang="it-IT" sz="2800" spc="-180" dirty="0">
                <a:latin typeface="+mj-lt"/>
                <a:cs typeface="Times New Roman"/>
              </a:rPr>
              <a:t>a</a:t>
            </a:r>
            <a:r>
              <a:rPr lang="it-IT" sz="2800" spc="-65" dirty="0">
                <a:latin typeface="+mj-lt"/>
                <a:cs typeface="Times New Roman"/>
              </a:rPr>
              <a:t> </a:t>
            </a:r>
            <a:r>
              <a:rPr lang="it-IT" sz="2800" spc="-150" dirty="0">
                <a:latin typeface="+mj-lt"/>
                <a:cs typeface="Times New Roman"/>
              </a:rPr>
              <a:t>b</a:t>
            </a:r>
            <a:r>
              <a:rPr lang="it-IT" sz="2800" spc="-225" dirty="0">
                <a:latin typeface="+mj-lt"/>
                <a:cs typeface="Times New Roman"/>
              </a:rPr>
              <a:t>a</a:t>
            </a:r>
            <a:r>
              <a:rPr lang="it-IT" sz="2800" spc="-155" dirty="0">
                <a:latin typeface="+mj-lt"/>
                <a:cs typeface="Times New Roman"/>
              </a:rPr>
              <a:t>se</a:t>
            </a:r>
            <a:r>
              <a:rPr lang="it-IT" dirty="0">
                <a:latin typeface="+mj-lt"/>
                <a:cs typeface="Times New Roman"/>
              </a:rPr>
              <a:t> </a:t>
            </a:r>
            <a:r>
              <a:rPr lang="it-IT" sz="2800" spc="-110" dirty="0">
                <a:latin typeface="+mj-lt"/>
                <a:cs typeface="Times New Roman"/>
              </a:rPr>
              <a:t>delle</a:t>
            </a:r>
            <a:r>
              <a:rPr lang="it-IT" sz="2800" spc="-45" dirty="0">
                <a:latin typeface="+mj-lt"/>
                <a:cs typeface="Times New Roman"/>
              </a:rPr>
              <a:t> </a:t>
            </a:r>
            <a:r>
              <a:rPr lang="it-IT" sz="2800" spc="-150" dirty="0">
                <a:latin typeface="+mj-lt"/>
                <a:cs typeface="Times New Roman"/>
              </a:rPr>
              <a:t>indicazioni</a:t>
            </a:r>
            <a:r>
              <a:rPr lang="it-IT" sz="2800" spc="5" dirty="0">
                <a:latin typeface="+mj-lt"/>
                <a:cs typeface="Times New Roman"/>
              </a:rPr>
              <a:t> fornite dalle educatrici delle S</a:t>
            </a:r>
            <a:r>
              <a:rPr lang="it-IT" sz="2800" spc="-135" dirty="0">
                <a:latin typeface="+mj-lt"/>
                <a:cs typeface="Times New Roman"/>
              </a:rPr>
              <a:t>cuole</a:t>
            </a:r>
            <a:r>
              <a:rPr lang="it-IT" sz="2800" spc="-45" dirty="0">
                <a:latin typeface="+mj-lt"/>
                <a:cs typeface="Times New Roman"/>
              </a:rPr>
              <a:t> </a:t>
            </a:r>
            <a:r>
              <a:rPr lang="it-IT" sz="2800" spc="-150" dirty="0">
                <a:latin typeface="+mj-lt"/>
                <a:cs typeface="Times New Roman"/>
              </a:rPr>
              <a:t>dell’infanzia.</a:t>
            </a:r>
            <a:endParaRPr lang="it-IT" sz="2800" dirty="0">
              <a:latin typeface="+mj-lt"/>
              <a:cs typeface="Times New Roman"/>
            </a:endParaRPr>
          </a:p>
          <a:p>
            <a:pPr marL="12700" marR="58419" indent="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None/>
              <a:tabLst>
                <a:tab pos="287020" algn="l"/>
              </a:tabLst>
            </a:pPr>
            <a:r>
              <a:rPr lang="it-IT" spc="-250" dirty="0">
                <a:latin typeface="+mj-lt"/>
                <a:cs typeface="Times New Roman"/>
              </a:rPr>
              <a:t>A settembre, n</a:t>
            </a:r>
            <a:r>
              <a:rPr lang="it-IT" sz="2800" spc="-250" dirty="0">
                <a:latin typeface="+mj-lt"/>
                <a:cs typeface="Times New Roman"/>
              </a:rPr>
              <a:t>el corso delle prime due settimane di lezione, viene svolto </a:t>
            </a:r>
            <a:r>
              <a:rPr lang="it-IT" sz="2800" spc="-125" dirty="0">
                <a:latin typeface="+mj-lt"/>
                <a:cs typeface="Times New Roman"/>
              </a:rPr>
              <a:t>un </a:t>
            </a:r>
            <a:r>
              <a:rPr lang="it-IT" sz="2800" b="1" spc="-60" dirty="0">
                <a:latin typeface="+mj-lt"/>
                <a:cs typeface="Times New Roman"/>
              </a:rPr>
              <a:t>progetto </a:t>
            </a:r>
            <a:r>
              <a:rPr lang="it-IT" sz="2800" b="1" spc="-15" dirty="0">
                <a:latin typeface="+mj-lt"/>
                <a:cs typeface="Times New Roman"/>
              </a:rPr>
              <a:t>di </a:t>
            </a:r>
            <a:r>
              <a:rPr lang="it-IT" sz="2800" b="1" spc="-85" dirty="0">
                <a:latin typeface="+mj-lt"/>
                <a:cs typeface="Times New Roman"/>
              </a:rPr>
              <a:t>osservazione</a:t>
            </a:r>
            <a:r>
              <a:rPr lang="it-IT" sz="2800" spc="-40" dirty="0">
                <a:latin typeface="+mj-lt"/>
                <a:cs typeface="Times New Roman"/>
              </a:rPr>
              <a:t>,</a:t>
            </a:r>
            <a:r>
              <a:rPr lang="it-IT" sz="2800" i="1" spc="-305" dirty="0">
                <a:latin typeface="+mj-lt"/>
                <a:cs typeface="Times New Roman"/>
              </a:rPr>
              <a:t> </a:t>
            </a:r>
            <a:r>
              <a:rPr lang="it-IT" sz="2800" spc="-305" dirty="0">
                <a:latin typeface="+mj-lt"/>
                <a:cs typeface="Times New Roman"/>
              </a:rPr>
              <a:t>che consente ai docenti  </a:t>
            </a:r>
            <a:r>
              <a:rPr lang="it-IT" sz="2800" spc="-130" dirty="0">
                <a:latin typeface="+mj-lt"/>
                <a:cs typeface="Times New Roman"/>
              </a:rPr>
              <a:t>di</a:t>
            </a:r>
            <a:r>
              <a:rPr lang="it-IT" sz="2800" spc="-50" dirty="0">
                <a:latin typeface="+mj-lt"/>
                <a:cs typeface="Times New Roman"/>
              </a:rPr>
              <a:t> </a:t>
            </a:r>
            <a:r>
              <a:rPr lang="it-IT" sz="2800" spc="-95" dirty="0">
                <a:latin typeface="+mj-lt"/>
                <a:cs typeface="Times New Roman"/>
              </a:rPr>
              <a:t>operare</a:t>
            </a:r>
            <a:r>
              <a:rPr lang="it-IT" sz="2800" dirty="0">
                <a:latin typeface="+mj-lt"/>
                <a:cs typeface="Times New Roman"/>
              </a:rPr>
              <a:t> </a:t>
            </a:r>
            <a:r>
              <a:rPr lang="it-IT" sz="2800" spc="-120" dirty="0">
                <a:latin typeface="+mj-lt"/>
                <a:cs typeface="Times New Roman"/>
              </a:rPr>
              <a:t>dei</a:t>
            </a:r>
            <a:r>
              <a:rPr lang="it-IT" sz="2800" spc="-60" dirty="0">
                <a:latin typeface="+mj-lt"/>
                <a:cs typeface="Times New Roman"/>
              </a:rPr>
              <a:t> </a:t>
            </a:r>
            <a:r>
              <a:rPr lang="it-IT" sz="2800" spc="-140" dirty="0">
                <a:latin typeface="+mj-lt"/>
                <a:cs typeface="Times New Roman"/>
              </a:rPr>
              <a:t>cambiamenti</a:t>
            </a:r>
            <a:r>
              <a:rPr lang="it-IT" sz="2800" spc="-20" dirty="0">
                <a:latin typeface="+mj-lt"/>
                <a:cs typeface="Times New Roman"/>
              </a:rPr>
              <a:t> </a:t>
            </a:r>
            <a:r>
              <a:rPr lang="it-IT" sz="2800" spc="-150" dirty="0">
                <a:latin typeface="+mj-lt"/>
                <a:cs typeface="Times New Roman"/>
              </a:rPr>
              <a:t>sui</a:t>
            </a:r>
            <a:r>
              <a:rPr lang="it-IT" sz="2800" spc="-45" dirty="0">
                <a:latin typeface="+mj-lt"/>
                <a:cs typeface="Times New Roman"/>
              </a:rPr>
              <a:t> </a:t>
            </a:r>
            <a:r>
              <a:rPr lang="it-IT" sz="2800" spc="-100" dirty="0">
                <a:latin typeface="+mj-lt"/>
                <a:cs typeface="Times New Roman"/>
              </a:rPr>
              <a:t>gruppi </a:t>
            </a:r>
            <a:r>
              <a:rPr lang="it-IT" sz="2800" spc="-635" dirty="0">
                <a:latin typeface="+mj-lt"/>
                <a:cs typeface="Times New Roman"/>
              </a:rPr>
              <a:t> </a:t>
            </a:r>
            <a:r>
              <a:rPr lang="it-IT" sz="2800" spc="-130" dirty="0">
                <a:latin typeface="+mj-lt"/>
                <a:cs typeface="Times New Roman"/>
              </a:rPr>
              <a:t>p</a:t>
            </a:r>
            <a:r>
              <a:rPr lang="it-IT" sz="2800" spc="-5" dirty="0">
                <a:latin typeface="+mj-lt"/>
                <a:cs typeface="Times New Roman"/>
              </a:rPr>
              <a:t>r</a:t>
            </a:r>
            <a:r>
              <a:rPr lang="it-IT" sz="2800" spc="-150" dirty="0">
                <a:latin typeface="+mj-lt"/>
                <a:cs typeface="Times New Roman"/>
              </a:rPr>
              <a:t>e</a:t>
            </a:r>
            <a:r>
              <a:rPr lang="it-IT" sz="2800" spc="-185" dirty="0">
                <a:latin typeface="+mj-lt"/>
                <a:cs typeface="Times New Roman"/>
              </a:rPr>
              <a:t>vi</a:t>
            </a:r>
            <a:r>
              <a:rPr lang="it-IT" sz="2800" spc="-180" dirty="0">
                <a:latin typeface="+mj-lt"/>
                <a:cs typeface="Times New Roman"/>
              </a:rPr>
              <a:t>s</a:t>
            </a:r>
            <a:r>
              <a:rPr lang="it-IT" sz="2800" spc="35" dirty="0">
                <a:latin typeface="+mj-lt"/>
                <a:cs typeface="Times New Roman"/>
              </a:rPr>
              <a:t>t</a:t>
            </a:r>
            <a:r>
              <a:rPr lang="it-IT" sz="2800" spc="-130" dirty="0">
                <a:latin typeface="+mj-lt"/>
                <a:cs typeface="Times New Roman"/>
              </a:rPr>
              <a:t>i</a:t>
            </a:r>
            <a:r>
              <a:rPr lang="it-IT" sz="2800" spc="-50" dirty="0">
                <a:latin typeface="+mj-lt"/>
                <a:cs typeface="Times New Roman"/>
              </a:rPr>
              <a:t> </a:t>
            </a:r>
            <a:r>
              <a:rPr lang="it-IT" sz="2800" spc="-210" dirty="0">
                <a:latin typeface="+mj-lt"/>
                <a:cs typeface="Times New Roman"/>
              </a:rPr>
              <a:t>a</a:t>
            </a:r>
            <a:r>
              <a:rPr lang="it-IT" sz="2800" spc="-40" dirty="0">
                <a:latin typeface="+mj-lt"/>
                <a:cs typeface="Times New Roman"/>
              </a:rPr>
              <a:t> </a:t>
            </a:r>
            <a:r>
              <a:rPr lang="it-IT" sz="2800" spc="-180" dirty="0">
                <a:latin typeface="+mj-lt"/>
                <a:cs typeface="Times New Roman"/>
              </a:rPr>
              <a:t>g</a:t>
            </a:r>
            <a:r>
              <a:rPr lang="it-IT" sz="2800" spc="-140" dirty="0">
                <a:latin typeface="+mj-lt"/>
                <a:cs typeface="Times New Roman"/>
              </a:rPr>
              <a:t>iug</a:t>
            </a:r>
            <a:r>
              <a:rPr lang="it-IT" sz="2800" spc="-185" dirty="0">
                <a:latin typeface="+mj-lt"/>
                <a:cs typeface="Times New Roman"/>
              </a:rPr>
              <a:t>n</a:t>
            </a:r>
            <a:r>
              <a:rPr lang="it-IT" sz="2800" spc="-114" dirty="0">
                <a:latin typeface="+mj-lt"/>
                <a:cs typeface="Times New Roman"/>
              </a:rPr>
              <a:t>o, se necessario.</a:t>
            </a:r>
            <a:endParaRPr lang="it-IT" sz="2800" dirty="0">
              <a:latin typeface="+mj-lt"/>
              <a:cs typeface="Times New Roman"/>
            </a:endParaRPr>
          </a:p>
          <a:p>
            <a:pPr marL="0" indent="0">
              <a:buNone/>
            </a:pPr>
            <a:endParaRPr lang="it-IT" sz="2800" u="sng" spc="-155" dirty="0">
              <a:latin typeface="+mj-lt"/>
              <a:cs typeface="Times New Roman"/>
            </a:endParaRPr>
          </a:p>
          <a:p>
            <a:pPr marL="0" indent="0" algn="ctr">
              <a:buNone/>
            </a:pPr>
            <a:r>
              <a:rPr lang="it-IT" sz="2800" b="1" u="sng" spc="-155" dirty="0">
                <a:latin typeface="+mj-lt"/>
                <a:cs typeface="Times New Roman"/>
              </a:rPr>
              <a:t>C</a:t>
            </a:r>
            <a:r>
              <a:rPr lang="it-IT" sz="2800" b="1" u="sng" spc="65" dirty="0">
                <a:latin typeface="+mj-lt"/>
                <a:cs typeface="Times New Roman"/>
              </a:rPr>
              <a:t>r</a:t>
            </a:r>
            <a:r>
              <a:rPr lang="it-IT" sz="2800" b="1" u="sng" spc="-50" dirty="0">
                <a:latin typeface="+mj-lt"/>
                <a:cs typeface="Times New Roman"/>
              </a:rPr>
              <a:t>i</a:t>
            </a:r>
            <a:r>
              <a:rPr lang="it-IT" sz="2800" b="1" u="sng" spc="-35" dirty="0">
                <a:latin typeface="+mj-lt"/>
                <a:cs typeface="Times New Roman"/>
              </a:rPr>
              <a:t>t</a:t>
            </a:r>
            <a:r>
              <a:rPr lang="it-IT" sz="2800" b="1" u="sng" spc="-45" dirty="0">
                <a:latin typeface="+mj-lt"/>
                <a:cs typeface="Times New Roman"/>
              </a:rPr>
              <a:t>e</a:t>
            </a:r>
            <a:r>
              <a:rPr lang="it-IT" sz="2800" b="1" u="sng" spc="10" dirty="0">
                <a:latin typeface="+mj-lt"/>
                <a:cs typeface="Times New Roman"/>
              </a:rPr>
              <a:t>r</a:t>
            </a:r>
            <a:r>
              <a:rPr lang="it-IT" sz="2800" b="1" u="sng" spc="-130" dirty="0">
                <a:latin typeface="+mj-lt"/>
                <a:cs typeface="Times New Roman"/>
              </a:rPr>
              <a:t>i</a:t>
            </a:r>
            <a:r>
              <a:rPr lang="it-IT" sz="2800" b="1" u="sng" spc="-25" dirty="0">
                <a:latin typeface="+mj-lt"/>
                <a:cs typeface="Times New Roman"/>
              </a:rPr>
              <a:t> </a:t>
            </a:r>
            <a:r>
              <a:rPr lang="it-IT" sz="2800" b="1" u="sng" spc="-130" dirty="0">
                <a:latin typeface="+mj-lt"/>
                <a:cs typeface="Times New Roman"/>
              </a:rPr>
              <a:t>di</a:t>
            </a:r>
            <a:r>
              <a:rPr lang="it-IT" sz="2800" b="1" u="sng" spc="-50" dirty="0">
                <a:latin typeface="+mj-lt"/>
                <a:cs typeface="Times New Roman"/>
              </a:rPr>
              <a:t> </a:t>
            </a:r>
            <a:r>
              <a:rPr lang="it-IT" sz="2800" b="1" u="sng" spc="-120" dirty="0">
                <a:latin typeface="+mj-lt"/>
                <a:cs typeface="Times New Roman"/>
              </a:rPr>
              <a:t>eq</a:t>
            </a:r>
            <a:r>
              <a:rPr lang="it-IT" sz="2800" b="1" u="sng" spc="-140" dirty="0">
                <a:latin typeface="+mj-lt"/>
                <a:cs typeface="Times New Roman"/>
              </a:rPr>
              <a:t>u</a:t>
            </a:r>
            <a:r>
              <a:rPr lang="it-IT" sz="2800" b="1" u="sng" spc="-50" dirty="0">
                <a:latin typeface="+mj-lt"/>
                <a:cs typeface="Times New Roman"/>
              </a:rPr>
              <a:t>i</a:t>
            </a:r>
            <a:r>
              <a:rPr lang="it-IT" sz="2800" b="1" u="sng" spc="-35" dirty="0">
                <a:latin typeface="+mj-lt"/>
                <a:cs typeface="Times New Roman"/>
              </a:rPr>
              <a:t>t</a:t>
            </a:r>
            <a:r>
              <a:rPr lang="it-IT" sz="2800" b="1" u="sng" spc="-210" dirty="0">
                <a:latin typeface="+mj-lt"/>
                <a:cs typeface="Times New Roman"/>
              </a:rPr>
              <a:t>à</a:t>
            </a:r>
            <a:r>
              <a:rPr lang="it-IT" sz="2800" b="1" u="sng" spc="-65" dirty="0">
                <a:latin typeface="+mj-lt"/>
                <a:cs typeface="Times New Roman"/>
              </a:rPr>
              <a:t> </a:t>
            </a:r>
            <a:r>
              <a:rPr lang="it-IT" sz="2800" b="1" u="sng" spc="-110" dirty="0">
                <a:latin typeface="+mj-lt"/>
                <a:cs typeface="Times New Roman"/>
              </a:rPr>
              <a:t>ed</a:t>
            </a:r>
            <a:r>
              <a:rPr lang="it-IT" sz="2800" b="1" u="sng" spc="-60" dirty="0">
                <a:latin typeface="+mj-lt"/>
                <a:cs typeface="Times New Roman"/>
              </a:rPr>
              <a:t> </a:t>
            </a:r>
            <a:r>
              <a:rPr lang="it-IT" sz="2800" b="1" u="sng" spc="-130" dirty="0">
                <a:latin typeface="+mj-lt"/>
                <a:cs typeface="Times New Roman"/>
              </a:rPr>
              <a:t>o</a:t>
            </a:r>
            <a:r>
              <a:rPr lang="it-IT" sz="2800" b="1" u="sng" spc="-160" dirty="0">
                <a:latin typeface="+mj-lt"/>
                <a:cs typeface="Times New Roman"/>
              </a:rPr>
              <a:t>m</a:t>
            </a:r>
            <a:r>
              <a:rPr lang="it-IT" sz="2800" b="1" u="sng" spc="-130" dirty="0">
                <a:latin typeface="+mj-lt"/>
                <a:cs typeface="Times New Roman"/>
              </a:rPr>
              <a:t>o</a:t>
            </a:r>
            <a:r>
              <a:rPr lang="it-IT" sz="2800" b="1" u="sng" spc="-145" dirty="0">
                <a:latin typeface="+mj-lt"/>
                <a:cs typeface="Times New Roman"/>
              </a:rPr>
              <a:t>ge</a:t>
            </a:r>
            <a:r>
              <a:rPr lang="it-IT" sz="2800" b="1" u="sng" spc="-165" dirty="0">
                <a:latin typeface="+mj-lt"/>
                <a:cs typeface="Times New Roman"/>
              </a:rPr>
              <a:t>n</a:t>
            </a:r>
            <a:r>
              <a:rPr lang="it-IT" sz="2800" b="1" u="sng" spc="-145" dirty="0">
                <a:latin typeface="+mj-lt"/>
                <a:cs typeface="Times New Roman"/>
              </a:rPr>
              <a:t>e</a:t>
            </a:r>
            <a:r>
              <a:rPr lang="it-IT" sz="2800" b="1" u="sng" spc="-85" dirty="0">
                <a:latin typeface="+mj-lt"/>
                <a:cs typeface="Times New Roman"/>
              </a:rPr>
              <a:t>i</a:t>
            </a:r>
            <a:r>
              <a:rPr lang="it-IT" sz="2800" b="1" u="sng" spc="35" dirty="0">
                <a:latin typeface="+mj-lt"/>
                <a:cs typeface="Times New Roman"/>
              </a:rPr>
              <a:t>t</a:t>
            </a:r>
            <a:r>
              <a:rPr lang="it-IT" sz="2800" b="1" u="sng" spc="-210" dirty="0">
                <a:latin typeface="+mj-lt"/>
                <a:cs typeface="Times New Roman"/>
              </a:rPr>
              <a:t>à</a:t>
            </a:r>
            <a:endParaRPr lang="it-IT" sz="2800" b="1" u="sng" dirty="0">
              <a:latin typeface="+mj-lt"/>
              <a:cs typeface="Times New Roman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134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vestiti, persona, calzature, Arte bambini&#10;&#10;Descrizione generata automaticamente">
            <a:extLst>
              <a:ext uri="{FF2B5EF4-FFF2-40B4-BE49-F238E27FC236}">
                <a16:creationId xmlns:a16="http://schemas.microsoft.com/office/drawing/2014/main" id="{231F081A-9B70-7D46-6117-C81702621F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6" r="15152" b="-1"/>
          <a:stretch/>
        </p:blipFill>
        <p:spPr>
          <a:xfrm>
            <a:off x="2522358" y="-313767"/>
            <a:ext cx="9669642" cy="71717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633960E-760F-28A7-83D7-B839078C0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57" y="365125"/>
            <a:ext cx="5299113" cy="1899912"/>
          </a:xfrm>
        </p:spPr>
        <p:txBody>
          <a:bodyPr>
            <a:normAutofit/>
          </a:bodyPr>
          <a:lstStyle/>
          <a:p>
            <a:pPr algn="just"/>
            <a:r>
              <a:rPr lang="it-IT" sz="4000" b="1" dirty="0"/>
              <a:t>Progetti e Laboratori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F0E33F-1470-559F-FB5B-FBD2C660C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 fontScale="92500" lnSpcReduction="20000"/>
          </a:bodyPr>
          <a:lstStyle/>
          <a:p>
            <a:pPr marL="12065" indent="0">
              <a:spcBef>
                <a:spcPts val="705"/>
              </a:spcBef>
              <a:buClr>
                <a:srgbClr val="D24717"/>
              </a:buClr>
              <a:buSzPct val="84375"/>
              <a:buNone/>
              <a:tabLst>
                <a:tab pos="287655" algn="l"/>
              </a:tabLst>
            </a:pPr>
            <a:r>
              <a:rPr lang="it-IT" sz="1900" spc="-229" dirty="0">
                <a:latin typeface="+mj-lt"/>
                <a:cs typeface="Times New Roman"/>
              </a:rPr>
              <a:t>Musica</a:t>
            </a:r>
          </a:p>
          <a:p>
            <a:pPr marL="12065" indent="0">
              <a:spcBef>
                <a:spcPts val="705"/>
              </a:spcBef>
              <a:buClr>
                <a:srgbClr val="D24717"/>
              </a:buClr>
              <a:buSzPct val="84375"/>
              <a:buNone/>
              <a:tabLst>
                <a:tab pos="287655" algn="l"/>
              </a:tabLst>
            </a:pPr>
            <a:endParaRPr lang="it-IT" sz="1900" dirty="0">
              <a:latin typeface="+mj-lt"/>
              <a:cs typeface="Times New Roman"/>
            </a:endParaRPr>
          </a:p>
          <a:p>
            <a:pPr marL="12065" indent="0">
              <a:spcBef>
                <a:spcPts val="600"/>
              </a:spcBef>
              <a:buClr>
                <a:srgbClr val="D24717"/>
              </a:buClr>
              <a:buSzPct val="84375"/>
              <a:buNone/>
              <a:tabLst>
                <a:tab pos="287655" algn="l"/>
              </a:tabLst>
            </a:pPr>
            <a:r>
              <a:rPr lang="it-IT" sz="1900" spc="-175" dirty="0">
                <a:latin typeface="+mj-lt"/>
                <a:cs typeface="Times New Roman"/>
              </a:rPr>
              <a:t>Teatro</a:t>
            </a:r>
          </a:p>
          <a:p>
            <a:pPr marL="12065" indent="0">
              <a:spcBef>
                <a:spcPts val="600"/>
              </a:spcBef>
              <a:buClr>
                <a:srgbClr val="D24717"/>
              </a:buClr>
              <a:buSzPct val="84375"/>
              <a:buNone/>
              <a:tabLst>
                <a:tab pos="287655" algn="l"/>
              </a:tabLst>
            </a:pPr>
            <a:endParaRPr lang="it-IT" sz="1900" dirty="0">
              <a:latin typeface="+mj-lt"/>
              <a:cs typeface="Times New Roman"/>
            </a:endParaRPr>
          </a:p>
          <a:p>
            <a:pPr marL="12065" indent="0">
              <a:spcBef>
                <a:spcPts val="605"/>
              </a:spcBef>
              <a:buClr>
                <a:srgbClr val="D24717"/>
              </a:buClr>
              <a:buSzPct val="84375"/>
              <a:buNone/>
              <a:tabLst>
                <a:tab pos="287655" algn="l"/>
              </a:tabLst>
            </a:pPr>
            <a:r>
              <a:rPr lang="it-IT" sz="1900" spc="-215" dirty="0">
                <a:latin typeface="+mj-lt"/>
                <a:cs typeface="Times New Roman"/>
              </a:rPr>
              <a:t>Danza</a:t>
            </a:r>
          </a:p>
          <a:p>
            <a:pPr marL="12065" indent="0">
              <a:spcBef>
                <a:spcPts val="605"/>
              </a:spcBef>
              <a:buClr>
                <a:srgbClr val="D24717"/>
              </a:buClr>
              <a:buSzPct val="84375"/>
              <a:buNone/>
              <a:tabLst>
                <a:tab pos="287655" algn="l"/>
              </a:tabLst>
            </a:pPr>
            <a:endParaRPr lang="it-IT" sz="1900" dirty="0">
              <a:latin typeface="+mj-lt"/>
              <a:cs typeface="Times New Roman"/>
            </a:endParaRPr>
          </a:p>
          <a:p>
            <a:pPr marL="12065" indent="0">
              <a:spcBef>
                <a:spcPts val="600"/>
              </a:spcBef>
              <a:buClr>
                <a:srgbClr val="D24717"/>
              </a:buClr>
              <a:buSzPct val="84375"/>
              <a:buNone/>
              <a:tabLst>
                <a:tab pos="287655" algn="l"/>
              </a:tabLst>
            </a:pPr>
            <a:r>
              <a:rPr lang="it-IT" sz="1900" spc="-150" dirty="0">
                <a:latin typeface="+mj-lt"/>
                <a:cs typeface="Times New Roman"/>
              </a:rPr>
              <a:t>Attività</a:t>
            </a:r>
            <a:r>
              <a:rPr lang="it-IT" sz="1900" spc="-35" dirty="0">
                <a:latin typeface="+mj-lt"/>
                <a:cs typeface="Times New Roman"/>
              </a:rPr>
              <a:t> </a:t>
            </a:r>
            <a:r>
              <a:rPr lang="it-IT" sz="1900" spc="-175" dirty="0">
                <a:latin typeface="+mj-lt"/>
                <a:cs typeface="Times New Roman"/>
              </a:rPr>
              <a:t>espressive</a:t>
            </a:r>
          </a:p>
          <a:p>
            <a:pPr marL="12065" indent="0">
              <a:spcBef>
                <a:spcPts val="600"/>
              </a:spcBef>
              <a:buClr>
                <a:srgbClr val="D24717"/>
              </a:buClr>
              <a:buSzPct val="84375"/>
              <a:buNone/>
              <a:tabLst>
                <a:tab pos="287655" algn="l"/>
              </a:tabLst>
            </a:pPr>
            <a:endParaRPr lang="it-IT" sz="1900" dirty="0">
              <a:latin typeface="+mj-lt"/>
              <a:cs typeface="Times New Roman"/>
            </a:endParaRPr>
          </a:p>
          <a:p>
            <a:pPr marL="12065" indent="0">
              <a:spcBef>
                <a:spcPts val="605"/>
              </a:spcBef>
              <a:buClr>
                <a:srgbClr val="D24717"/>
              </a:buClr>
              <a:buSzPct val="84375"/>
              <a:buNone/>
              <a:tabLst>
                <a:tab pos="287655" algn="l"/>
              </a:tabLst>
            </a:pPr>
            <a:r>
              <a:rPr lang="it-IT" sz="1900" spc="-150" dirty="0">
                <a:latin typeface="+mj-lt"/>
                <a:cs typeface="Times New Roman"/>
              </a:rPr>
              <a:t>Attività</a:t>
            </a:r>
            <a:r>
              <a:rPr lang="it-IT" sz="1900" spc="-40" dirty="0">
                <a:latin typeface="+mj-lt"/>
                <a:cs typeface="Times New Roman"/>
              </a:rPr>
              <a:t> </a:t>
            </a:r>
            <a:r>
              <a:rPr lang="it-IT" sz="1900" spc="-100" dirty="0">
                <a:latin typeface="+mj-lt"/>
                <a:cs typeface="Times New Roman"/>
              </a:rPr>
              <a:t>interculturali</a:t>
            </a:r>
          </a:p>
          <a:p>
            <a:pPr marL="12065" indent="0">
              <a:spcBef>
                <a:spcPts val="605"/>
              </a:spcBef>
              <a:buClr>
                <a:srgbClr val="D24717"/>
              </a:buClr>
              <a:buSzPct val="84375"/>
              <a:buNone/>
              <a:tabLst>
                <a:tab pos="287655" algn="l"/>
              </a:tabLst>
            </a:pPr>
            <a:endParaRPr lang="it-IT" sz="1900" spc="-100" dirty="0">
              <a:latin typeface="+mj-lt"/>
              <a:cs typeface="Times New Roman"/>
            </a:endParaRPr>
          </a:p>
          <a:p>
            <a:pPr marL="12065" indent="0">
              <a:spcBef>
                <a:spcPts val="605"/>
              </a:spcBef>
              <a:buClr>
                <a:srgbClr val="D24717"/>
              </a:buClr>
              <a:buSzPct val="84375"/>
              <a:buNone/>
              <a:tabLst>
                <a:tab pos="287655" algn="l"/>
              </a:tabLst>
            </a:pPr>
            <a:r>
              <a:rPr lang="it-IT" sz="1900" u="sng" spc="-100" dirty="0">
                <a:latin typeface="+mj-lt"/>
                <a:cs typeface="Times New Roman"/>
              </a:rPr>
              <a:t>In aggiunta, uscite didattiche </a:t>
            </a:r>
          </a:p>
          <a:p>
            <a:pPr marL="12065" indent="0">
              <a:spcBef>
                <a:spcPts val="605"/>
              </a:spcBef>
              <a:buClr>
                <a:srgbClr val="D24717"/>
              </a:buClr>
              <a:buSzPct val="84375"/>
              <a:buNone/>
              <a:tabLst>
                <a:tab pos="287655" algn="l"/>
              </a:tabLst>
            </a:pPr>
            <a:endParaRPr lang="it-IT" sz="1900" u="sng" spc="-100" dirty="0">
              <a:latin typeface="+mj-lt"/>
              <a:cs typeface="Times New Roman"/>
            </a:endParaRPr>
          </a:p>
          <a:p>
            <a:pPr marL="12065" indent="0">
              <a:spcBef>
                <a:spcPts val="605"/>
              </a:spcBef>
              <a:buClr>
                <a:srgbClr val="D24717"/>
              </a:buClr>
              <a:buSzPct val="84375"/>
              <a:buNone/>
              <a:tabLst>
                <a:tab pos="287655" algn="l"/>
              </a:tabLst>
            </a:pPr>
            <a:r>
              <a:rPr lang="it-IT" sz="1900" u="sng" spc="-100" dirty="0">
                <a:latin typeface="+mj-lt"/>
                <a:cs typeface="Times New Roman"/>
              </a:rPr>
              <a:t>Ruolo dell’Associazione Bodio Guicciardi </a:t>
            </a:r>
          </a:p>
          <a:p>
            <a:pPr marL="12065" indent="0">
              <a:spcBef>
                <a:spcPts val="605"/>
              </a:spcBef>
              <a:buClr>
                <a:srgbClr val="D24717"/>
              </a:buClr>
              <a:buSzPct val="84375"/>
              <a:buNone/>
              <a:tabLst>
                <a:tab pos="287655" algn="l"/>
              </a:tabLst>
            </a:pPr>
            <a:endParaRPr lang="it-IT" sz="1900" dirty="0">
              <a:latin typeface="+mj-lt"/>
              <a:cs typeface="Times New Roman"/>
            </a:endParaRPr>
          </a:p>
          <a:p>
            <a:pPr marL="0" indent="0">
              <a:buNone/>
            </a:pPr>
            <a:endParaRPr lang="it-IT" sz="1900" dirty="0"/>
          </a:p>
        </p:txBody>
      </p:sp>
      <p:pic>
        <p:nvPicPr>
          <p:cNvPr id="6" name="Immagine 5" descr="Immagine che contiene testo, Elementi grafici, Carattere, logo&#10;&#10;Descrizione generata automaticamente">
            <a:extLst>
              <a:ext uri="{FF2B5EF4-FFF2-40B4-BE49-F238E27FC236}">
                <a16:creationId xmlns:a16="http://schemas.microsoft.com/office/drawing/2014/main" id="{BA9F305B-3616-702E-A48C-0B1CC6F38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449" y="5979700"/>
            <a:ext cx="867792" cy="7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8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3310891D-0385-C20E-DFC7-D416291B9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641"/>
            <a:ext cx="9144000" cy="4839159"/>
          </a:xfrm>
        </p:spPr>
        <p:txBody>
          <a:bodyPr>
            <a:normAutofit fontScale="62500" lnSpcReduction="20000"/>
          </a:bodyPr>
          <a:lstStyle/>
          <a:p>
            <a:pPr marR="369570" algn="just">
              <a:lnSpc>
                <a:spcPct val="100000"/>
              </a:lnSpc>
              <a:spcBef>
                <a:spcPts val="1185"/>
              </a:spcBef>
            </a:pPr>
            <a:endParaRPr lang="it-IT" sz="4000" i="1" dirty="0">
              <a:solidFill>
                <a:srgbClr val="252525"/>
              </a:solidFill>
              <a:cs typeface="Franklin Gothic Medium"/>
            </a:endParaRPr>
          </a:p>
          <a:p>
            <a:pPr marR="369570" algn="just">
              <a:lnSpc>
                <a:spcPct val="100000"/>
              </a:lnSpc>
              <a:spcBef>
                <a:spcPts val="1185"/>
              </a:spcBef>
            </a:pPr>
            <a:r>
              <a:rPr lang="it-IT" sz="4100" dirty="0">
                <a:solidFill>
                  <a:srgbClr val="252525"/>
                </a:solidFill>
                <a:latin typeface="+mj-lt"/>
                <a:cs typeface="Franklin Gothic Medium"/>
              </a:rPr>
              <a:t>L’Istituto Comprensivo Statale </a:t>
            </a:r>
            <a:r>
              <a:rPr lang="it-IT" sz="4100" i="1" dirty="0">
                <a:solidFill>
                  <a:srgbClr val="252525"/>
                </a:solidFill>
                <a:latin typeface="+mj-lt"/>
                <a:cs typeface="Franklin Gothic Medium"/>
              </a:rPr>
              <a:t>Ermanno Olmi </a:t>
            </a:r>
            <a:r>
              <a:rPr lang="it-IT" sz="4100" dirty="0">
                <a:solidFill>
                  <a:srgbClr val="252525"/>
                </a:solidFill>
                <a:latin typeface="+mj-lt"/>
                <a:cs typeface="Franklin Gothic Medium"/>
              </a:rPr>
              <a:t>conta circa </a:t>
            </a:r>
            <a:r>
              <a:rPr lang="it-IT" sz="4100" spc="-40" dirty="0">
                <a:solidFill>
                  <a:srgbClr val="252525"/>
                </a:solidFill>
                <a:latin typeface="+mj-lt"/>
                <a:cs typeface="Franklin Gothic Medium"/>
              </a:rPr>
              <a:t>1400</a:t>
            </a:r>
            <a:r>
              <a:rPr lang="it-IT" sz="4100" spc="-15" dirty="0">
                <a:solidFill>
                  <a:srgbClr val="252525"/>
                </a:solidFill>
                <a:latin typeface="+mj-lt"/>
                <a:cs typeface="Franklin Gothic Medium"/>
              </a:rPr>
              <a:t> </a:t>
            </a:r>
            <a:r>
              <a:rPr lang="it-IT" sz="4100" spc="10" dirty="0">
                <a:solidFill>
                  <a:srgbClr val="252525"/>
                </a:solidFill>
                <a:latin typeface="+mj-lt"/>
                <a:cs typeface="Franklin Gothic Medium"/>
              </a:rPr>
              <a:t>alunni frequentanti:</a:t>
            </a:r>
          </a:p>
          <a:p>
            <a:pPr marR="369570" algn="just">
              <a:lnSpc>
                <a:spcPct val="100000"/>
              </a:lnSpc>
              <a:spcBef>
                <a:spcPts val="1185"/>
              </a:spcBef>
            </a:pPr>
            <a:endParaRPr lang="it-IT" sz="4100" spc="10" dirty="0">
              <a:solidFill>
                <a:srgbClr val="252525"/>
              </a:solidFill>
              <a:latin typeface="+mj-lt"/>
              <a:cs typeface="Franklin Gothic Medium"/>
            </a:endParaRPr>
          </a:p>
          <a:p>
            <a:pPr marL="571500" marR="369570" indent="-571500" algn="just">
              <a:lnSpc>
                <a:spcPct val="100000"/>
              </a:lnSpc>
              <a:spcBef>
                <a:spcPts val="1185"/>
              </a:spcBef>
              <a:buFont typeface="Arial" panose="020B0604020202020204" pitchFamily="34" charset="0"/>
              <a:buChar char="•"/>
            </a:pPr>
            <a:r>
              <a:rPr lang="it-IT" sz="4100" spc="10" dirty="0">
                <a:solidFill>
                  <a:srgbClr val="252525"/>
                </a:solidFill>
                <a:latin typeface="+mj-lt"/>
                <a:cs typeface="Franklin Gothic Medium"/>
              </a:rPr>
              <a:t>la Scuola Primaria </a:t>
            </a:r>
            <a:r>
              <a:rPr lang="it-IT" sz="4100" i="1" spc="10" dirty="0">
                <a:solidFill>
                  <a:srgbClr val="252525"/>
                </a:solidFill>
                <a:latin typeface="+mj-lt"/>
                <a:cs typeface="Franklin Gothic Medium"/>
              </a:rPr>
              <a:t>Giacomo Leopardi - </a:t>
            </a:r>
            <a:r>
              <a:rPr lang="it-IT" sz="4100" spc="10" dirty="0">
                <a:solidFill>
                  <a:srgbClr val="252525"/>
                </a:solidFill>
                <a:latin typeface="+mj-lt"/>
                <a:cs typeface="Franklin Gothic Medium"/>
              </a:rPr>
              <a:t>viale Bodio, 22 </a:t>
            </a:r>
          </a:p>
          <a:p>
            <a:pPr marR="369570" algn="just">
              <a:lnSpc>
                <a:spcPct val="100000"/>
              </a:lnSpc>
              <a:spcBef>
                <a:spcPts val="1185"/>
              </a:spcBef>
            </a:pPr>
            <a:endParaRPr lang="it-IT" sz="4100" spc="10" dirty="0">
              <a:solidFill>
                <a:srgbClr val="252525"/>
              </a:solidFill>
              <a:latin typeface="+mj-lt"/>
              <a:cs typeface="Franklin Gothic Medium"/>
            </a:endParaRPr>
          </a:p>
          <a:p>
            <a:pPr marL="571500" marR="369570" indent="-571500" algn="just">
              <a:lnSpc>
                <a:spcPct val="100000"/>
              </a:lnSpc>
              <a:spcBef>
                <a:spcPts val="1185"/>
              </a:spcBef>
              <a:buFont typeface="Arial" panose="020B0604020202020204" pitchFamily="34" charset="0"/>
              <a:buChar char="•"/>
            </a:pPr>
            <a:r>
              <a:rPr lang="it-IT" sz="4100" spc="10" dirty="0">
                <a:solidFill>
                  <a:srgbClr val="252525"/>
                </a:solidFill>
                <a:latin typeface="+mj-lt"/>
                <a:cs typeface="Franklin Gothic Medium"/>
              </a:rPr>
              <a:t>la Scuola Primaria </a:t>
            </a:r>
            <a:r>
              <a:rPr lang="it-IT" sz="4100" i="1" spc="10" dirty="0">
                <a:solidFill>
                  <a:srgbClr val="252525"/>
                </a:solidFill>
                <a:latin typeface="+mj-lt"/>
                <a:cs typeface="Franklin Gothic Medium"/>
              </a:rPr>
              <a:t>Marie Curie - </a:t>
            </a:r>
            <a:r>
              <a:rPr lang="it-IT" sz="4100" spc="10" dirty="0">
                <a:solidFill>
                  <a:srgbClr val="252525"/>
                </a:solidFill>
                <a:latin typeface="+mj-lt"/>
                <a:cs typeface="Franklin Gothic Medium"/>
              </a:rPr>
              <a:t>via Guicciardi, 1</a:t>
            </a:r>
          </a:p>
          <a:p>
            <a:pPr marR="369570" algn="just">
              <a:lnSpc>
                <a:spcPct val="100000"/>
              </a:lnSpc>
              <a:spcBef>
                <a:spcPts val="1185"/>
              </a:spcBef>
            </a:pPr>
            <a:endParaRPr lang="it-IT" sz="4100" spc="10" dirty="0">
              <a:solidFill>
                <a:srgbClr val="252525"/>
              </a:solidFill>
              <a:latin typeface="+mj-lt"/>
              <a:cs typeface="Franklin Gothic Medium"/>
            </a:endParaRPr>
          </a:p>
          <a:p>
            <a:pPr marL="571500" marR="369570" indent="-571500" algn="just">
              <a:lnSpc>
                <a:spcPct val="100000"/>
              </a:lnSpc>
              <a:spcBef>
                <a:spcPts val="1185"/>
              </a:spcBef>
              <a:buFont typeface="Arial" panose="020B0604020202020204" pitchFamily="34" charset="0"/>
              <a:buChar char="•"/>
            </a:pPr>
            <a:r>
              <a:rPr lang="it-IT" sz="4100" spc="10" dirty="0">
                <a:solidFill>
                  <a:srgbClr val="252525"/>
                </a:solidFill>
                <a:latin typeface="+mj-lt"/>
                <a:cs typeface="Franklin Gothic Medium"/>
              </a:rPr>
              <a:t>la Scuola Secondaria di I Grado </a:t>
            </a:r>
            <a:r>
              <a:rPr lang="it-IT" sz="4100" i="1" spc="10" dirty="0">
                <a:solidFill>
                  <a:srgbClr val="252525"/>
                </a:solidFill>
                <a:latin typeface="+mj-lt"/>
                <a:cs typeface="Franklin Gothic Medium"/>
              </a:rPr>
              <a:t>Via Maffucci </a:t>
            </a:r>
            <a:r>
              <a:rPr lang="it-IT" sz="4100" spc="10" dirty="0">
                <a:solidFill>
                  <a:srgbClr val="252525"/>
                </a:solidFill>
                <a:latin typeface="+mj-lt"/>
                <a:cs typeface="Franklin Gothic Medium"/>
              </a:rPr>
              <a:t>– via Maffucci, 60 </a:t>
            </a:r>
          </a:p>
          <a:p>
            <a:pPr marR="369570" algn="just">
              <a:lnSpc>
                <a:spcPct val="100000"/>
              </a:lnSpc>
              <a:spcBef>
                <a:spcPts val="1185"/>
              </a:spcBef>
            </a:pPr>
            <a:r>
              <a:rPr lang="it-IT" sz="4100" spc="10" dirty="0">
                <a:solidFill>
                  <a:srgbClr val="252525"/>
                </a:solidFill>
                <a:latin typeface="+mj-lt"/>
                <a:cs typeface="Franklin Gothic Medium"/>
              </a:rPr>
              <a:t> </a:t>
            </a:r>
            <a:endParaRPr lang="it-IT" sz="4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432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persona, polso, dito, Arto&#10;&#10;Descrizione generata automaticamente">
            <a:extLst>
              <a:ext uri="{FF2B5EF4-FFF2-40B4-BE49-F238E27FC236}">
                <a16:creationId xmlns:a16="http://schemas.microsoft.com/office/drawing/2014/main" id="{4F3A9999-7DF2-A37D-C642-0594A1980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1" r="1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1AEDE7-959B-FCBD-DDD6-4612D73ED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28" y="365125"/>
            <a:ext cx="4360786" cy="1899912"/>
          </a:xfrm>
        </p:spPr>
        <p:txBody>
          <a:bodyPr>
            <a:normAutofit/>
          </a:bodyPr>
          <a:lstStyle/>
          <a:p>
            <a:pPr algn="ctr"/>
            <a:r>
              <a:rPr lang="it-IT" b="1" spc="-30" dirty="0">
                <a:cs typeface="Tahoma"/>
              </a:rPr>
              <a:t>Un Istituto coeso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84B168-AF0D-5603-5490-BE38DFF85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35245"/>
          </a:xfrm>
        </p:spPr>
        <p:txBody>
          <a:bodyPr>
            <a:normAutofit fontScale="92500" lnSpcReduction="20000"/>
          </a:bodyPr>
          <a:lstStyle/>
          <a:p>
            <a:pPr marL="12700" indent="0" algn="just">
              <a:spcBef>
                <a:spcPts val="90"/>
              </a:spcBef>
              <a:buClr>
                <a:srgbClr val="D24717"/>
              </a:buClr>
              <a:buSzPct val="85000"/>
              <a:buNone/>
              <a:tabLst>
                <a:tab pos="286385" algn="l"/>
                <a:tab pos="287020" algn="l"/>
              </a:tabLst>
            </a:pPr>
            <a:r>
              <a:rPr lang="it-IT" sz="2000" u="sng" spc="-10" dirty="0">
                <a:latin typeface="+mj-lt"/>
                <a:cs typeface="Arial"/>
              </a:rPr>
              <a:t>COERENZA</a:t>
            </a:r>
            <a:r>
              <a:rPr lang="it-IT" sz="2000" u="sng" spc="-5" dirty="0">
                <a:latin typeface="+mj-lt"/>
                <a:cs typeface="Arial"/>
              </a:rPr>
              <a:t> </a:t>
            </a:r>
            <a:r>
              <a:rPr lang="it-IT" sz="2000" u="sng" spc="-10" dirty="0">
                <a:latin typeface="+mj-lt"/>
                <a:cs typeface="Arial"/>
              </a:rPr>
              <a:t>TERRITORIALE</a:t>
            </a:r>
            <a:r>
              <a:rPr lang="it-IT" sz="2000" spc="-10" dirty="0">
                <a:latin typeface="+mj-lt"/>
                <a:cs typeface="Arial"/>
              </a:rPr>
              <a:t> - l</a:t>
            </a:r>
            <a:r>
              <a:rPr lang="it-IT" sz="2000" spc="-5" dirty="0">
                <a:latin typeface="+mj-lt"/>
                <a:cs typeface="Arial"/>
              </a:rPr>
              <a:t>e</a:t>
            </a:r>
            <a:r>
              <a:rPr lang="it-IT" sz="2000" spc="-10" dirty="0">
                <a:latin typeface="+mj-lt"/>
                <a:cs typeface="Arial"/>
              </a:rPr>
              <a:t> tre Scuole</a:t>
            </a:r>
            <a:r>
              <a:rPr lang="it-IT" sz="2000" spc="10" dirty="0">
                <a:latin typeface="+mj-lt"/>
                <a:cs typeface="Arial"/>
              </a:rPr>
              <a:t> </a:t>
            </a:r>
            <a:r>
              <a:rPr lang="it-IT" sz="2000" spc="-5" dirty="0">
                <a:latin typeface="+mj-lt"/>
                <a:cs typeface="Arial"/>
              </a:rPr>
              <a:t>sono</a:t>
            </a:r>
            <a:r>
              <a:rPr lang="it-IT" sz="2000" spc="20" dirty="0">
                <a:latin typeface="+mj-lt"/>
                <a:cs typeface="Arial"/>
              </a:rPr>
              <a:t> </a:t>
            </a:r>
            <a:r>
              <a:rPr lang="it-IT" sz="2000" spc="-10" dirty="0">
                <a:latin typeface="+mj-lt"/>
                <a:cs typeface="Arial"/>
              </a:rPr>
              <a:t>vicine tra loro</a:t>
            </a:r>
            <a:endParaRPr lang="it-IT" sz="2000" dirty="0">
              <a:latin typeface="+mj-lt"/>
              <a:cs typeface="Arial"/>
            </a:endParaRPr>
          </a:p>
          <a:p>
            <a:pPr marL="0" indent="0" algn="just">
              <a:spcBef>
                <a:spcPts val="50"/>
              </a:spcBef>
              <a:buClr>
                <a:srgbClr val="D24717"/>
              </a:buClr>
              <a:buNone/>
            </a:pPr>
            <a:endParaRPr lang="it-IT" sz="2000" dirty="0">
              <a:latin typeface="+mj-lt"/>
              <a:cs typeface="Arial"/>
            </a:endParaRPr>
          </a:p>
          <a:p>
            <a:pPr marL="12700" indent="0" algn="just">
              <a:buClr>
                <a:srgbClr val="D24717"/>
              </a:buClr>
              <a:buSzPct val="85000"/>
              <a:buNone/>
              <a:tabLst>
                <a:tab pos="286385" algn="l"/>
                <a:tab pos="287020" algn="l"/>
              </a:tabLst>
            </a:pPr>
            <a:r>
              <a:rPr lang="it-IT" sz="2000" u="sng" spc="-55" dirty="0">
                <a:latin typeface="+mj-lt"/>
                <a:cs typeface="Arial"/>
              </a:rPr>
              <a:t>UNITÀ</a:t>
            </a:r>
            <a:r>
              <a:rPr lang="it-IT" sz="2000" u="sng" spc="-45" dirty="0">
                <a:latin typeface="+mj-lt"/>
                <a:cs typeface="Arial"/>
              </a:rPr>
              <a:t> </a:t>
            </a:r>
            <a:r>
              <a:rPr lang="it-IT" sz="2000" u="sng" spc="-5" dirty="0">
                <a:latin typeface="+mj-lt"/>
                <a:cs typeface="Arial"/>
              </a:rPr>
              <a:t>DI</a:t>
            </a:r>
            <a:r>
              <a:rPr lang="it-IT" sz="2000" u="sng" dirty="0">
                <a:latin typeface="+mj-lt"/>
                <a:cs typeface="Arial"/>
              </a:rPr>
              <a:t> </a:t>
            </a:r>
            <a:r>
              <a:rPr lang="it-IT" sz="2000" u="sng" spc="-10" dirty="0">
                <a:latin typeface="+mj-lt"/>
                <a:cs typeface="Arial"/>
              </a:rPr>
              <a:t>FLUSSO</a:t>
            </a:r>
            <a:r>
              <a:rPr lang="it-IT" sz="2000" u="sng" spc="55" dirty="0">
                <a:latin typeface="+mj-lt"/>
                <a:cs typeface="Arial"/>
              </a:rPr>
              <a:t> DELLE ALUNNE E </a:t>
            </a:r>
            <a:r>
              <a:rPr lang="it-IT" sz="2000" u="sng" spc="-10" dirty="0">
                <a:latin typeface="+mj-lt"/>
                <a:cs typeface="Arial"/>
              </a:rPr>
              <a:t>DEGLI</a:t>
            </a:r>
            <a:r>
              <a:rPr lang="it-IT" sz="2000" u="sng" spc="-70" dirty="0">
                <a:latin typeface="+mj-lt"/>
                <a:cs typeface="Arial"/>
              </a:rPr>
              <a:t> </a:t>
            </a:r>
            <a:r>
              <a:rPr lang="it-IT" sz="2000" u="sng" spc="-5" dirty="0">
                <a:latin typeface="+mj-lt"/>
                <a:cs typeface="Arial"/>
              </a:rPr>
              <a:t>ALUNNI </a:t>
            </a:r>
            <a:r>
              <a:rPr lang="it-IT" sz="2000" spc="-10" dirty="0">
                <a:latin typeface="+mj-lt"/>
                <a:cs typeface="Arial"/>
              </a:rPr>
              <a:t>dalle</a:t>
            </a:r>
            <a:r>
              <a:rPr lang="it-IT" sz="2000" dirty="0">
                <a:latin typeface="+mj-lt"/>
                <a:cs typeface="Arial"/>
              </a:rPr>
              <a:t> due Scuole </a:t>
            </a:r>
            <a:r>
              <a:rPr lang="it-IT" sz="2000" spc="-10" dirty="0">
                <a:latin typeface="+mj-lt"/>
                <a:cs typeface="Arial"/>
              </a:rPr>
              <a:t>primarie</a:t>
            </a:r>
            <a:r>
              <a:rPr lang="it-IT" sz="2000" spc="25" dirty="0">
                <a:latin typeface="+mj-lt"/>
                <a:cs typeface="Arial"/>
              </a:rPr>
              <a:t> </a:t>
            </a:r>
            <a:r>
              <a:rPr lang="it-IT" sz="2000" spc="-10" dirty="0">
                <a:latin typeface="+mj-lt"/>
                <a:cs typeface="Arial"/>
              </a:rPr>
              <a:t>alla</a:t>
            </a:r>
            <a:r>
              <a:rPr lang="it-IT" sz="2000" spc="15" dirty="0">
                <a:latin typeface="+mj-lt"/>
                <a:cs typeface="Arial"/>
              </a:rPr>
              <a:t> </a:t>
            </a:r>
            <a:r>
              <a:rPr lang="it-IT" sz="2000" spc="-5" dirty="0">
                <a:latin typeface="+mj-lt"/>
                <a:cs typeface="Arial"/>
              </a:rPr>
              <a:t>Scuola secondaria di I Grado</a:t>
            </a:r>
            <a:endParaRPr lang="it-IT" sz="2000" dirty="0">
              <a:latin typeface="+mj-lt"/>
              <a:cs typeface="Arial"/>
            </a:endParaRPr>
          </a:p>
          <a:p>
            <a:pPr marL="12700" marR="48260" indent="0" algn="just">
              <a:spcBef>
                <a:spcPts val="600"/>
              </a:spcBef>
              <a:buClr>
                <a:srgbClr val="D24717"/>
              </a:buClr>
              <a:buSzPct val="85000"/>
              <a:buNone/>
              <a:tabLst>
                <a:tab pos="286385" algn="l"/>
                <a:tab pos="287020" algn="l"/>
                <a:tab pos="3624579" algn="l"/>
              </a:tabLst>
            </a:pPr>
            <a:endParaRPr lang="it-IT" sz="2000" spc="-5" dirty="0">
              <a:latin typeface="+mj-lt"/>
              <a:cs typeface="Arial"/>
            </a:endParaRPr>
          </a:p>
          <a:p>
            <a:pPr marL="12700" marR="48260" indent="0" algn="just">
              <a:spcBef>
                <a:spcPts val="600"/>
              </a:spcBef>
              <a:buClr>
                <a:srgbClr val="D24717"/>
              </a:buClr>
              <a:buSzPct val="85000"/>
              <a:buNone/>
              <a:tabLst>
                <a:tab pos="286385" algn="l"/>
                <a:tab pos="287020" algn="l"/>
                <a:tab pos="3624579" algn="l"/>
              </a:tabLst>
            </a:pPr>
            <a:r>
              <a:rPr lang="it-IT" sz="2000" u="sng" spc="-5" dirty="0">
                <a:latin typeface="+mj-lt"/>
                <a:cs typeface="Arial"/>
              </a:rPr>
              <a:t>LUNGA</a:t>
            </a:r>
            <a:r>
              <a:rPr lang="it-IT" sz="2000" u="sng" spc="-60" dirty="0">
                <a:latin typeface="+mj-lt"/>
                <a:cs typeface="Arial"/>
              </a:rPr>
              <a:t> </a:t>
            </a:r>
            <a:r>
              <a:rPr lang="it-IT" sz="2000" u="sng" spc="-5" dirty="0">
                <a:latin typeface="+mj-lt"/>
                <a:cs typeface="Arial"/>
              </a:rPr>
              <a:t>TRADIZIONE</a:t>
            </a:r>
            <a:r>
              <a:rPr lang="it-IT" sz="2000" u="sng" spc="60" dirty="0">
                <a:latin typeface="+mj-lt"/>
                <a:cs typeface="Arial"/>
              </a:rPr>
              <a:t> </a:t>
            </a:r>
            <a:r>
              <a:rPr lang="it-IT" sz="2000" u="sng" spc="-5" dirty="0">
                <a:latin typeface="+mj-lt"/>
                <a:cs typeface="Arial"/>
              </a:rPr>
              <a:t>DI </a:t>
            </a:r>
            <a:r>
              <a:rPr lang="it-IT" sz="2000" u="sng" spc="-35" dirty="0">
                <a:latin typeface="+mj-lt"/>
                <a:cs typeface="Arial"/>
              </a:rPr>
              <a:t>LAVORO</a:t>
            </a:r>
            <a:r>
              <a:rPr lang="it-IT" sz="2000" u="sng" spc="5" dirty="0">
                <a:latin typeface="+mj-lt"/>
                <a:cs typeface="Arial"/>
              </a:rPr>
              <a:t> </a:t>
            </a:r>
            <a:r>
              <a:rPr lang="it-IT" sz="2000" u="sng" spc="-15" dirty="0">
                <a:latin typeface="+mj-lt"/>
                <a:cs typeface="Arial"/>
              </a:rPr>
              <a:t>COMUNE</a:t>
            </a:r>
            <a:r>
              <a:rPr lang="it-IT" sz="2000" u="sng" spc="80" dirty="0">
                <a:latin typeface="+mj-lt"/>
                <a:cs typeface="Arial"/>
              </a:rPr>
              <a:t> </a:t>
            </a:r>
            <a:r>
              <a:rPr lang="it-IT" sz="2000" spc="80" dirty="0">
                <a:latin typeface="+mj-lt"/>
                <a:cs typeface="Arial"/>
              </a:rPr>
              <a:t>– l’Istituto si è costituito a partire dall’01.09.2013 </a:t>
            </a:r>
            <a:r>
              <a:rPr lang="it-IT" sz="2000" spc="-10" dirty="0">
                <a:latin typeface="+mj-lt"/>
                <a:cs typeface="Arial"/>
              </a:rPr>
              <a:t>	</a:t>
            </a:r>
            <a:endParaRPr lang="it-IT" sz="2000" dirty="0">
              <a:latin typeface="+mj-lt"/>
              <a:cs typeface="Arial"/>
            </a:endParaRPr>
          </a:p>
          <a:p>
            <a:pPr marL="12700" marR="135890" indent="0" algn="just">
              <a:spcBef>
                <a:spcPts val="600"/>
              </a:spcBef>
              <a:buClr>
                <a:srgbClr val="D24717"/>
              </a:buClr>
              <a:buSzPct val="85000"/>
              <a:buNone/>
              <a:tabLst>
                <a:tab pos="286385" algn="l"/>
                <a:tab pos="287020" algn="l"/>
              </a:tabLst>
            </a:pPr>
            <a:r>
              <a:rPr lang="it-IT" sz="2000" u="sng" spc="-15" dirty="0">
                <a:latin typeface="+mj-lt"/>
                <a:cs typeface="Arial"/>
              </a:rPr>
              <a:t>RISPETTO</a:t>
            </a:r>
            <a:r>
              <a:rPr lang="it-IT" sz="2000" u="sng" spc="45" dirty="0">
                <a:latin typeface="+mj-lt"/>
                <a:cs typeface="Arial"/>
              </a:rPr>
              <a:t> </a:t>
            </a:r>
            <a:r>
              <a:rPr lang="it-IT" sz="2000" u="sng" spc="-10" dirty="0">
                <a:latin typeface="+mj-lt"/>
                <a:cs typeface="Arial"/>
              </a:rPr>
              <a:t>DELLE</a:t>
            </a:r>
            <a:r>
              <a:rPr lang="it-IT" sz="2000" u="sng" spc="30" dirty="0">
                <a:latin typeface="+mj-lt"/>
                <a:cs typeface="Arial"/>
              </a:rPr>
              <a:t> </a:t>
            </a:r>
            <a:r>
              <a:rPr lang="it-IT" sz="2000" u="sng" spc="-30" dirty="0">
                <a:latin typeface="+mj-lt"/>
                <a:cs typeface="Arial"/>
              </a:rPr>
              <a:t>SPECIFICITÀ</a:t>
            </a:r>
            <a:r>
              <a:rPr lang="it-IT" sz="2000" u="sng" spc="-15" dirty="0">
                <a:latin typeface="+mj-lt"/>
                <a:cs typeface="Arial"/>
              </a:rPr>
              <a:t> </a:t>
            </a:r>
            <a:r>
              <a:rPr lang="it-IT" sz="2000" u="sng" spc="-5" dirty="0">
                <a:latin typeface="+mj-lt"/>
                <a:cs typeface="Arial"/>
              </a:rPr>
              <a:t>E</a:t>
            </a:r>
            <a:r>
              <a:rPr lang="it-IT" sz="2000" u="sng" spc="5" dirty="0">
                <a:latin typeface="+mj-lt"/>
                <a:cs typeface="Arial"/>
              </a:rPr>
              <a:t> </a:t>
            </a:r>
            <a:r>
              <a:rPr lang="it-IT" sz="2000" u="sng" spc="-25" dirty="0">
                <a:latin typeface="+mj-lt"/>
                <a:cs typeface="Arial"/>
              </a:rPr>
              <a:t>DELL’AUTONOMIA</a:t>
            </a:r>
            <a:r>
              <a:rPr lang="it-IT" sz="2000" u="sng" spc="55" dirty="0">
                <a:latin typeface="+mj-lt"/>
                <a:cs typeface="Arial"/>
              </a:rPr>
              <a:t> </a:t>
            </a:r>
            <a:r>
              <a:rPr lang="it-IT" sz="2000" u="sng" spc="-5" dirty="0">
                <a:latin typeface="+mj-lt"/>
                <a:cs typeface="Arial"/>
              </a:rPr>
              <a:t>DI </a:t>
            </a:r>
            <a:r>
              <a:rPr lang="it-IT" sz="2000" u="sng" spc="-540" dirty="0">
                <a:latin typeface="+mj-lt"/>
                <a:cs typeface="Arial"/>
              </a:rPr>
              <a:t> </a:t>
            </a:r>
            <a:r>
              <a:rPr lang="it-IT" sz="2000" u="sng" spc="-10" dirty="0">
                <a:latin typeface="+mj-lt"/>
                <a:cs typeface="Arial"/>
              </a:rPr>
              <a:t>CIASCUNA</a:t>
            </a:r>
            <a:r>
              <a:rPr lang="it-IT" sz="2000" u="sng" spc="-15" dirty="0">
                <a:latin typeface="+mj-lt"/>
                <a:cs typeface="Arial"/>
              </a:rPr>
              <a:t> </a:t>
            </a:r>
            <a:r>
              <a:rPr lang="it-IT" sz="2000" u="sng" spc="-5" dirty="0">
                <a:latin typeface="+mj-lt"/>
                <a:cs typeface="Arial"/>
              </a:rPr>
              <a:t>SCUOLA</a:t>
            </a:r>
            <a:endParaRPr lang="it-IT" sz="2000" u="sng" dirty="0">
              <a:latin typeface="+mj-lt"/>
              <a:cs typeface="Arial"/>
            </a:endParaRP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48684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2172C3-C266-665A-A534-685CD9289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Le Scuole Primarie dell’Istituto Comprensivo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D41D11-F631-7CFE-E436-52CCAD2DD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latin typeface="+mj-lt"/>
              </a:rPr>
              <a:t>Progetto educativo – didattico unitario</a:t>
            </a:r>
          </a:p>
          <a:p>
            <a:pPr marL="0" indent="0">
              <a:buNone/>
            </a:pPr>
            <a:endParaRPr lang="it-IT" dirty="0">
              <a:latin typeface="+mj-lt"/>
            </a:endParaRPr>
          </a:p>
          <a:p>
            <a:pPr marL="0" indent="0">
              <a:buNone/>
            </a:pPr>
            <a:r>
              <a:rPr lang="it-IT" dirty="0">
                <a:latin typeface="+mj-lt"/>
              </a:rPr>
              <a:t>Organizzazione scolastica comune</a:t>
            </a:r>
          </a:p>
          <a:p>
            <a:pPr marL="0" indent="0">
              <a:buNone/>
            </a:pPr>
            <a:endParaRPr lang="it-IT" dirty="0">
              <a:latin typeface="+mj-lt"/>
            </a:endParaRPr>
          </a:p>
          <a:p>
            <a:pPr marL="0" indent="0">
              <a:buNone/>
            </a:pPr>
            <a:r>
              <a:rPr lang="it-IT" dirty="0">
                <a:latin typeface="+mj-lt"/>
              </a:rPr>
              <a:t>Progetti educativo - didattici condivisi, contenuti nel PTOF </a:t>
            </a:r>
          </a:p>
          <a:p>
            <a:pPr marL="0" indent="0">
              <a:buNone/>
            </a:pPr>
            <a:endParaRPr lang="it-IT" dirty="0">
              <a:latin typeface="+mj-lt"/>
            </a:endParaRPr>
          </a:p>
          <a:p>
            <a:pPr marL="0" indent="0">
              <a:buNone/>
            </a:pPr>
            <a:r>
              <a:rPr lang="it-IT" dirty="0">
                <a:latin typeface="+mj-lt"/>
              </a:rPr>
              <a:t>Personale docente facente parte di un’unica graduatoria d’Istituto</a:t>
            </a:r>
          </a:p>
        </p:txBody>
      </p:sp>
    </p:spTree>
    <p:extLst>
      <p:ext uri="{BB962C8B-B14F-4D97-AF65-F5344CB8AC3E}">
        <p14:creationId xmlns:p14="http://schemas.microsoft.com/office/powerpoint/2010/main" val="376619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700E0F77-E936-4985-B7B1-B9823486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8F3B5B9-F092-D245-188B-D7177BDF1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89" y="4883544"/>
            <a:ext cx="3876086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2500" b="1" kern="1200" spc="-235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500" b="1" kern="1200" spc="-235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Piano</a:t>
            </a:r>
            <a:r>
              <a:rPr lang="en-US" sz="2500" b="1" kern="1200" spc="-18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triennale</a:t>
            </a:r>
            <a:r>
              <a:rPr lang="en-US" sz="2500" b="1" kern="1200" spc="-17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500" b="1" kern="1200" spc="-17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500" b="1" kern="1200" spc="-155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dell’Offerta </a:t>
            </a:r>
            <a:r>
              <a:rPr lang="en-US" sz="2500" b="1" kern="1200" spc="-225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Formativa </a:t>
            </a:r>
            <a:r>
              <a:rPr lang="en-US" sz="2500" b="1" kern="1200" spc="-98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spc="-335">
                <a:solidFill>
                  <a:schemeClr val="tx1"/>
                </a:solidFill>
                <a:latin typeface="+mj-lt"/>
                <a:ea typeface="+mj-ea"/>
                <a:cs typeface="+mj-cs"/>
              </a:rPr>
              <a:t>(PTOF)</a:t>
            </a:r>
            <a:b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Carattere, schermata&#10;&#10;Descrizione generata automaticamente">
            <a:extLst>
              <a:ext uri="{FF2B5EF4-FFF2-40B4-BE49-F238E27FC236}">
                <a16:creationId xmlns:a16="http://schemas.microsoft.com/office/drawing/2014/main" id="{8BFE42A8-7E20-1041-04E1-29C367DFA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838" y="364142"/>
            <a:ext cx="7394388" cy="382659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6D94C1-9AD5-B4E9-B14E-814B3B460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2719" y="4715219"/>
            <a:ext cx="6586915" cy="21421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5080" algn="just"/>
            <a:r>
              <a:rPr lang="en-US" sz="1700" spc="-30" dirty="0" err="1">
                <a:latin typeface="+mj-lt"/>
              </a:rPr>
              <a:t>È</a:t>
            </a:r>
            <a:r>
              <a:rPr lang="en-US" sz="1700" spc="-30" dirty="0">
                <a:latin typeface="+mj-lt"/>
              </a:rPr>
              <a:t> il </a:t>
            </a:r>
            <a:r>
              <a:rPr lang="en-US" sz="1700" spc="-30" dirty="0" err="1">
                <a:latin typeface="+mj-lt"/>
              </a:rPr>
              <a:t>documento</a:t>
            </a:r>
            <a:r>
              <a:rPr lang="en-US" sz="1700" spc="-30" dirty="0">
                <a:latin typeface="+mj-lt"/>
              </a:rPr>
              <a:t> </a:t>
            </a:r>
            <a:r>
              <a:rPr lang="en-US" sz="1700" spc="-30" dirty="0" err="1">
                <a:latin typeface="+mj-lt"/>
              </a:rPr>
              <a:t>fondamentale</a:t>
            </a:r>
            <a:r>
              <a:rPr lang="en-US" sz="1700" spc="-30" dirty="0">
                <a:latin typeface="+mj-lt"/>
              </a:rPr>
              <a:t> </a:t>
            </a:r>
            <a:r>
              <a:rPr lang="en-US" sz="1700" spc="-30" dirty="0" err="1">
                <a:latin typeface="+mj-lt"/>
              </a:rPr>
              <a:t>costitutivo</a:t>
            </a:r>
            <a:r>
              <a:rPr lang="en-US" sz="1700" spc="-30" dirty="0">
                <a:latin typeface="+mj-lt"/>
              </a:rPr>
              <a:t> </a:t>
            </a:r>
            <a:r>
              <a:rPr lang="en-US" sz="1700" spc="-30" dirty="0" err="1">
                <a:latin typeface="+mj-lt"/>
              </a:rPr>
              <a:t>dell’identità</a:t>
            </a:r>
            <a:r>
              <a:rPr lang="en-US" sz="1700" spc="-30" dirty="0">
                <a:latin typeface="+mj-lt"/>
              </a:rPr>
              <a:t> </a:t>
            </a:r>
            <a:r>
              <a:rPr lang="en-US" sz="1700" spc="-30" dirty="0" err="1">
                <a:latin typeface="+mj-lt"/>
              </a:rPr>
              <a:t>culturale</a:t>
            </a:r>
            <a:r>
              <a:rPr lang="en-US" sz="1700" spc="-30" dirty="0">
                <a:latin typeface="+mj-lt"/>
              </a:rPr>
              <a:t> e </a:t>
            </a:r>
            <a:r>
              <a:rPr lang="en-US" sz="1700" spc="-30" dirty="0" err="1">
                <a:latin typeface="+mj-lt"/>
              </a:rPr>
              <a:t>progettuale</a:t>
            </a:r>
            <a:r>
              <a:rPr lang="en-US" sz="1700" spc="-30" dirty="0">
                <a:latin typeface="+mj-lt"/>
              </a:rPr>
              <a:t> </a:t>
            </a:r>
            <a:r>
              <a:rPr lang="en-US" sz="1700" spc="-30" dirty="0" err="1">
                <a:latin typeface="+mj-lt"/>
              </a:rPr>
              <a:t>delle</a:t>
            </a:r>
            <a:r>
              <a:rPr lang="en-US" sz="1700" spc="-30" dirty="0">
                <a:latin typeface="+mj-lt"/>
              </a:rPr>
              <a:t> </a:t>
            </a:r>
            <a:r>
              <a:rPr lang="en-US" sz="1700" spc="-30" dirty="0" err="1">
                <a:latin typeface="+mj-lt"/>
              </a:rPr>
              <a:t>Istituzioni</a:t>
            </a:r>
            <a:r>
              <a:rPr lang="en-US" sz="1700" spc="-30" dirty="0">
                <a:latin typeface="+mj-lt"/>
              </a:rPr>
              <a:t> </a:t>
            </a:r>
            <a:r>
              <a:rPr lang="en-US" sz="1700" spc="-30" dirty="0" err="1">
                <a:latin typeface="+mj-lt"/>
              </a:rPr>
              <a:t>Scolastiche</a:t>
            </a:r>
            <a:r>
              <a:rPr lang="en-US" sz="1700" spc="-30" dirty="0">
                <a:latin typeface="+mj-lt"/>
              </a:rPr>
              <a:t>.</a:t>
            </a:r>
          </a:p>
          <a:p>
            <a:pPr marR="5080" algn="just"/>
            <a:r>
              <a:rPr lang="en-US" sz="1700" spc="-30" dirty="0">
                <a:latin typeface="+mj-lt"/>
              </a:rPr>
              <a:t>Ne </a:t>
            </a:r>
            <a:r>
              <a:rPr lang="en-US" sz="1700" spc="-30" dirty="0" err="1">
                <a:latin typeface="+mj-lt"/>
              </a:rPr>
              <a:t>esplicita</a:t>
            </a:r>
            <a:r>
              <a:rPr lang="en-US" sz="1700" spc="-30" dirty="0">
                <a:latin typeface="+mj-lt"/>
              </a:rPr>
              <a:t>  la </a:t>
            </a:r>
            <a:r>
              <a:rPr lang="en-US" sz="1700" spc="-30" dirty="0" err="1">
                <a:latin typeface="+mj-lt"/>
              </a:rPr>
              <a:t>progettazione</a:t>
            </a:r>
            <a:r>
              <a:rPr lang="en-US" sz="1700" spc="-30" dirty="0">
                <a:latin typeface="+mj-lt"/>
              </a:rPr>
              <a:t> </a:t>
            </a:r>
            <a:r>
              <a:rPr lang="en-US" sz="1700" spc="-30" dirty="0" err="1">
                <a:latin typeface="+mj-lt"/>
              </a:rPr>
              <a:t>curricolare</a:t>
            </a:r>
            <a:r>
              <a:rPr lang="en-US" sz="1700" spc="-30" dirty="0">
                <a:latin typeface="+mj-lt"/>
              </a:rPr>
              <a:t>, </a:t>
            </a:r>
            <a:r>
              <a:rPr lang="en-US" sz="1700" spc="-30" dirty="0" err="1">
                <a:latin typeface="+mj-lt"/>
              </a:rPr>
              <a:t>extracurricolare</a:t>
            </a:r>
            <a:r>
              <a:rPr lang="en-US" sz="1700" spc="-30" dirty="0">
                <a:latin typeface="+mj-lt"/>
              </a:rPr>
              <a:t>, </a:t>
            </a:r>
            <a:r>
              <a:rPr lang="en-US" sz="1700" spc="-30" dirty="0" err="1">
                <a:latin typeface="+mj-lt"/>
              </a:rPr>
              <a:t>educativa</a:t>
            </a:r>
            <a:r>
              <a:rPr lang="en-US" sz="1700" spc="-30" dirty="0">
                <a:latin typeface="+mj-lt"/>
              </a:rPr>
              <a:t> e </a:t>
            </a:r>
            <a:r>
              <a:rPr lang="en-US" sz="1700" spc="-30" dirty="0" err="1">
                <a:latin typeface="+mj-lt"/>
              </a:rPr>
              <a:t>organizzativa</a:t>
            </a:r>
            <a:r>
              <a:rPr lang="en-US" sz="1700" spc="-30" dirty="0">
                <a:latin typeface="+mj-lt"/>
              </a:rPr>
              <a:t>. </a:t>
            </a:r>
          </a:p>
          <a:p>
            <a:pPr marR="5080" algn="just"/>
            <a:r>
              <a:rPr lang="en-US" sz="1700" spc="5" dirty="0" err="1">
                <a:latin typeface="+mj-lt"/>
              </a:rPr>
              <a:t>È</a:t>
            </a:r>
            <a:r>
              <a:rPr lang="en-US" sz="1700" spc="5" dirty="0">
                <a:latin typeface="+mj-lt"/>
              </a:rPr>
              <a:t> </a:t>
            </a:r>
            <a:r>
              <a:rPr lang="en-US" sz="1700" spc="5" dirty="0" err="1">
                <a:latin typeface="+mj-lt"/>
              </a:rPr>
              <a:t>consultabile</a:t>
            </a:r>
            <a:r>
              <a:rPr lang="en-US" sz="1700" spc="5" dirty="0">
                <a:latin typeface="+mj-lt"/>
              </a:rPr>
              <a:t> </a:t>
            </a:r>
            <a:r>
              <a:rPr lang="en-US" sz="1700" spc="5" dirty="0" err="1">
                <a:latin typeface="+mj-lt"/>
              </a:rPr>
              <a:t>sul</a:t>
            </a:r>
            <a:r>
              <a:rPr lang="en-US" sz="1700" spc="5" dirty="0">
                <a:latin typeface="+mj-lt"/>
              </a:rPr>
              <a:t> </a:t>
            </a:r>
            <a:r>
              <a:rPr lang="en-US" sz="1700" spc="5" dirty="0" err="1">
                <a:latin typeface="+mj-lt"/>
              </a:rPr>
              <a:t>sito</a:t>
            </a:r>
            <a:r>
              <a:rPr lang="en-US" sz="1700" spc="5" dirty="0">
                <a:latin typeface="+mj-lt"/>
              </a:rPr>
              <a:t> </a:t>
            </a:r>
            <a:r>
              <a:rPr lang="en-US" sz="1700" spc="5" dirty="0" err="1">
                <a:latin typeface="+mj-lt"/>
              </a:rPr>
              <a:t>dell’Istituto</a:t>
            </a:r>
            <a:r>
              <a:rPr lang="en-US" sz="1700" spc="5" dirty="0">
                <a:latin typeface="+mj-lt"/>
              </a:rPr>
              <a:t> </a:t>
            </a:r>
            <a:r>
              <a:rPr lang="en-US" sz="1700" spc="5" dirty="0" err="1">
                <a:latin typeface="+mj-lt"/>
              </a:rPr>
              <a:t>Comprensivo</a:t>
            </a:r>
            <a:r>
              <a:rPr lang="en-US" sz="1700" spc="5" dirty="0">
                <a:latin typeface="+mj-lt"/>
              </a:rPr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1046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2BF271-D352-C80B-65CC-BDEE25040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6945"/>
            <a:ext cx="9144000" cy="1655762"/>
          </a:xfrm>
        </p:spPr>
        <p:txBody>
          <a:bodyPr>
            <a:normAutofit/>
          </a:bodyPr>
          <a:lstStyle/>
          <a:p>
            <a:r>
              <a:rPr lang="it-IT" sz="4400" b="1" spc="-45" dirty="0">
                <a:cs typeface="Tahoma"/>
              </a:rPr>
              <a:t>CRIT</a:t>
            </a:r>
            <a:r>
              <a:rPr lang="it-IT" sz="4400" b="1" spc="-65" dirty="0">
                <a:cs typeface="Tahoma"/>
              </a:rPr>
              <a:t>E</a:t>
            </a:r>
            <a:r>
              <a:rPr lang="it-IT" sz="4400" b="1" spc="-160" dirty="0">
                <a:cs typeface="Tahoma"/>
              </a:rPr>
              <a:t>R</a:t>
            </a:r>
            <a:r>
              <a:rPr lang="it-IT" sz="4400" b="1" spc="-95" dirty="0">
                <a:cs typeface="Tahoma"/>
              </a:rPr>
              <a:t>I</a:t>
            </a:r>
            <a:r>
              <a:rPr lang="it-IT" sz="4400" b="1" spc="-280" dirty="0">
                <a:cs typeface="Tahoma"/>
              </a:rPr>
              <a:t> </a:t>
            </a:r>
            <a:r>
              <a:rPr lang="it-IT" sz="4400" b="1" spc="-120" dirty="0">
                <a:cs typeface="Tahoma"/>
              </a:rPr>
              <a:t>PE</a:t>
            </a:r>
            <a:r>
              <a:rPr lang="it-IT" sz="4400" b="1" spc="-125" dirty="0">
                <a:cs typeface="Tahoma"/>
              </a:rPr>
              <a:t>R</a:t>
            </a:r>
            <a:r>
              <a:rPr lang="it-IT" sz="4400" b="1" spc="-280" dirty="0">
                <a:cs typeface="Tahoma"/>
              </a:rPr>
              <a:t> </a:t>
            </a:r>
            <a:r>
              <a:rPr lang="it-IT" sz="4400" b="1" spc="210" dirty="0">
                <a:cs typeface="Tahoma"/>
              </a:rPr>
              <a:t>L’ACC</a:t>
            </a:r>
            <a:r>
              <a:rPr lang="it-IT" sz="4400" b="1" spc="315" dirty="0">
                <a:cs typeface="Tahoma"/>
              </a:rPr>
              <a:t>O</a:t>
            </a:r>
            <a:r>
              <a:rPr lang="it-IT" sz="4400" b="1" spc="-390" dirty="0">
                <a:cs typeface="Tahoma"/>
              </a:rPr>
              <a:t>GL</a:t>
            </a:r>
            <a:r>
              <a:rPr lang="it-IT" sz="4400" b="1" spc="-270" dirty="0">
                <a:cs typeface="Tahoma"/>
              </a:rPr>
              <a:t>I</a:t>
            </a:r>
            <a:r>
              <a:rPr lang="it-IT" sz="4400" b="1" spc="-150" dirty="0">
                <a:cs typeface="Tahoma"/>
              </a:rPr>
              <a:t>ME</a:t>
            </a:r>
            <a:r>
              <a:rPr lang="it-IT" sz="4400" b="1" spc="-165" dirty="0">
                <a:cs typeface="Tahoma"/>
              </a:rPr>
              <a:t>N</a:t>
            </a:r>
            <a:r>
              <a:rPr lang="it-IT" sz="4400" b="1" spc="-30" dirty="0">
                <a:cs typeface="Tahoma"/>
              </a:rPr>
              <a:t>TO  </a:t>
            </a:r>
            <a:r>
              <a:rPr lang="it-IT" sz="4400" b="1" spc="-50" dirty="0">
                <a:cs typeface="Tahoma"/>
              </a:rPr>
              <a:t>D</a:t>
            </a:r>
            <a:r>
              <a:rPr lang="it-IT" sz="4400" b="1" spc="-65" dirty="0">
                <a:cs typeface="Tahoma"/>
              </a:rPr>
              <a:t>E</a:t>
            </a:r>
            <a:r>
              <a:rPr lang="it-IT" sz="4400" b="1" spc="-520" dirty="0">
                <a:cs typeface="Tahoma"/>
              </a:rPr>
              <a:t>LL</a:t>
            </a:r>
            <a:r>
              <a:rPr lang="it-IT" sz="4400" b="1" spc="-580" dirty="0">
                <a:cs typeface="Tahoma"/>
              </a:rPr>
              <a:t>E</a:t>
            </a:r>
            <a:r>
              <a:rPr lang="it-IT" sz="4400" b="1" spc="-285" dirty="0">
                <a:cs typeface="Tahoma"/>
              </a:rPr>
              <a:t> </a:t>
            </a:r>
            <a:r>
              <a:rPr lang="it-IT" sz="4400" b="1" spc="-295" dirty="0">
                <a:cs typeface="Tahoma"/>
              </a:rPr>
              <a:t>I</a:t>
            </a:r>
            <a:r>
              <a:rPr lang="it-IT" sz="4400" b="1" spc="-455" dirty="0">
                <a:cs typeface="Tahoma"/>
              </a:rPr>
              <a:t>S</a:t>
            </a:r>
            <a:r>
              <a:rPr lang="it-IT" sz="4400" b="1" spc="5" dirty="0">
                <a:cs typeface="Tahoma"/>
              </a:rPr>
              <a:t>CRIZ</a:t>
            </a:r>
            <a:r>
              <a:rPr lang="it-IT" sz="4400" b="1" spc="-20" dirty="0">
                <a:cs typeface="Tahoma"/>
              </a:rPr>
              <a:t>I</a:t>
            </a:r>
            <a:r>
              <a:rPr lang="it-IT" sz="4400" b="1" spc="-114" dirty="0">
                <a:cs typeface="Tahoma"/>
              </a:rPr>
              <a:t>ON</a:t>
            </a:r>
            <a:r>
              <a:rPr lang="it-IT" sz="4400" b="1" spc="-80" dirty="0">
                <a:cs typeface="Tahoma"/>
              </a:rPr>
              <a:t>I</a:t>
            </a:r>
            <a:endParaRPr lang="it-IT" sz="44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0F1C8A-3ACA-5960-7805-6482CAC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55065"/>
            <a:ext cx="9144000" cy="2602735"/>
          </a:xfrm>
        </p:spPr>
        <p:txBody>
          <a:bodyPr>
            <a:normAutofit fontScale="92500" lnSpcReduction="20000"/>
          </a:bodyPr>
          <a:lstStyle/>
          <a:p>
            <a:pPr marL="12700" marR="256540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0769"/>
              <a:tabLst>
                <a:tab pos="111760" algn="l"/>
              </a:tabLst>
            </a:pPr>
            <a:r>
              <a:rPr lang="it-IT" sz="2600" spc="-165" dirty="0">
                <a:latin typeface="+mj-lt"/>
                <a:cs typeface="Times New Roman"/>
              </a:rPr>
              <a:t>Appartenenza al bacino d’utenza di ciascun plesso, determinato dal Comune di Milano</a:t>
            </a:r>
            <a:endParaRPr lang="it-IT" sz="2600" dirty="0">
              <a:latin typeface="+mj-lt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  <a:buClr>
                <a:srgbClr val="D24717"/>
              </a:buClr>
              <a:buFont typeface="Arial MT"/>
              <a:buChar char="•"/>
            </a:pPr>
            <a:endParaRPr lang="it-IT" sz="2600" dirty="0">
              <a:latin typeface="+mj-lt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Clr>
                <a:srgbClr val="D24717"/>
              </a:buClr>
              <a:buSzPct val="80769"/>
              <a:tabLst>
                <a:tab pos="111760" algn="l"/>
              </a:tabLst>
            </a:pPr>
            <a:r>
              <a:rPr lang="it-IT" sz="2600" spc="-110" dirty="0">
                <a:latin typeface="+mj-lt"/>
                <a:cs typeface="Times New Roman"/>
              </a:rPr>
              <a:t>Presenza nel plesso di sorelle e/o di fratelli</a:t>
            </a:r>
            <a:endParaRPr lang="it-IT" sz="2600" spc="20" dirty="0">
              <a:latin typeface="+mj-lt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Clr>
                <a:srgbClr val="D24717"/>
              </a:buClr>
              <a:buSzPct val="80769"/>
              <a:tabLst>
                <a:tab pos="111760" algn="l"/>
              </a:tabLst>
            </a:pPr>
            <a:endParaRPr lang="it-IT" sz="2600" dirty="0">
              <a:latin typeface="+mj-lt"/>
              <a:cs typeface="Times New Roman"/>
            </a:endParaRPr>
          </a:p>
          <a:p>
            <a:pPr marL="12065" algn="just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0769"/>
              <a:tabLst>
                <a:tab pos="111760" algn="l"/>
              </a:tabLst>
            </a:pPr>
            <a:r>
              <a:rPr lang="it-IT" sz="2600" u="sng" spc="-10" dirty="0">
                <a:latin typeface="+mj-lt"/>
                <a:cs typeface="Times New Roman"/>
              </a:rPr>
              <a:t>Tetto</a:t>
            </a:r>
            <a:r>
              <a:rPr lang="it-IT" sz="2600" u="sng" spc="-35" dirty="0">
                <a:latin typeface="+mj-lt"/>
                <a:cs typeface="Times New Roman"/>
              </a:rPr>
              <a:t> massimo di accoglienza - </a:t>
            </a:r>
            <a:r>
              <a:rPr lang="it-IT" sz="2600" u="sng" spc="-114" dirty="0">
                <a:latin typeface="+mj-lt"/>
                <a:cs typeface="Times New Roman"/>
              </a:rPr>
              <a:t>4</a:t>
            </a:r>
            <a:r>
              <a:rPr lang="it-IT" sz="2600" u="sng" spc="-70" dirty="0">
                <a:latin typeface="+mj-lt"/>
                <a:cs typeface="Times New Roman"/>
              </a:rPr>
              <a:t> </a:t>
            </a:r>
            <a:r>
              <a:rPr lang="it-IT" sz="2600" u="sng" spc="-20" dirty="0">
                <a:latin typeface="+mj-lt"/>
                <a:cs typeface="Times New Roman"/>
              </a:rPr>
              <a:t>se</a:t>
            </a:r>
            <a:r>
              <a:rPr lang="it-IT" sz="2600" u="sng" spc="-30" dirty="0">
                <a:latin typeface="+mj-lt"/>
                <a:cs typeface="Times New Roman"/>
              </a:rPr>
              <a:t>z</a:t>
            </a:r>
            <a:r>
              <a:rPr lang="it-IT" sz="2600" u="sng" spc="-5" dirty="0">
                <a:latin typeface="+mj-lt"/>
                <a:cs typeface="Times New Roman"/>
              </a:rPr>
              <a:t>i</a:t>
            </a:r>
            <a:r>
              <a:rPr lang="it-IT" sz="2600" u="sng" spc="-105" dirty="0">
                <a:latin typeface="+mj-lt"/>
                <a:cs typeface="Times New Roman"/>
              </a:rPr>
              <a:t>oni</a:t>
            </a:r>
            <a:r>
              <a:rPr lang="it-IT" sz="2600" u="sng" spc="-35" dirty="0">
                <a:latin typeface="+mj-lt"/>
                <a:cs typeface="Times New Roman"/>
              </a:rPr>
              <a:t> in via </a:t>
            </a:r>
            <a:r>
              <a:rPr lang="it-IT" sz="2600" u="sng" spc="-125" dirty="0">
                <a:latin typeface="+mj-lt"/>
                <a:cs typeface="Times New Roman"/>
              </a:rPr>
              <a:t>Gu</a:t>
            </a:r>
            <a:r>
              <a:rPr lang="it-IT" sz="2600" u="sng" spc="-65" dirty="0">
                <a:latin typeface="+mj-lt"/>
                <a:cs typeface="Times New Roman"/>
              </a:rPr>
              <a:t>i</a:t>
            </a:r>
            <a:r>
              <a:rPr lang="it-IT" sz="2600" u="sng" spc="-240" dirty="0">
                <a:latin typeface="+mj-lt"/>
                <a:cs typeface="Times New Roman"/>
              </a:rPr>
              <a:t>c</a:t>
            </a:r>
            <a:r>
              <a:rPr lang="it-IT" sz="2600" u="sng" spc="-254" dirty="0">
                <a:latin typeface="+mj-lt"/>
                <a:cs typeface="Times New Roman"/>
              </a:rPr>
              <a:t>c</a:t>
            </a:r>
            <a:r>
              <a:rPr lang="it-IT" sz="2600" u="sng" spc="-5" dirty="0">
                <a:latin typeface="+mj-lt"/>
                <a:cs typeface="Times New Roman"/>
              </a:rPr>
              <a:t>i</a:t>
            </a:r>
            <a:r>
              <a:rPr lang="it-IT" sz="2600" u="sng" spc="-10" dirty="0">
                <a:latin typeface="+mj-lt"/>
                <a:cs typeface="Times New Roman"/>
              </a:rPr>
              <a:t>a</a:t>
            </a:r>
            <a:r>
              <a:rPr lang="it-IT" sz="2600" u="sng" spc="-50" dirty="0">
                <a:latin typeface="+mj-lt"/>
                <a:cs typeface="Times New Roman"/>
              </a:rPr>
              <a:t>r</a:t>
            </a:r>
            <a:r>
              <a:rPr lang="it-IT" sz="2600" u="sng" spc="-20" dirty="0">
                <a:latin typeface="+mj-lt"/>
                <a:cs typeface="Times New Roman"/>
              </a:rPr>
              <a:t>d</a:t>
            </a:r>
            <a:r>
              <a:rPr lang="it-IT" sz="2600" u="sng" spc="-10" dirty="0">
                <a:latin typeface="+mj-lt"/>
                <a:cs typeface="Times New Roman"/>
              </a:rPr>
              <a:t>i</a:t>
            </a:r>
            <a:r>
              <a:rPr lang="it-IT" sz="2600" u="sng" spc="20" dirty="0">
                <a:latin typeface="+mj-lt"/>
                <a:cs typeface="Times New Roman"/>
              </a:rPr>
              <a:t>,</a:t>
            </a:r>
            <a:r>
              <a:rPr lang="it-IT" sz="2600" u="sng" spc="-335" dirty="0">
                <a:latin typeface="+mj-lt"/>
                <a:cs typeface="Times New Roman"/>
              </a:rPr>
              <a:t> </a:t>
            </a:r>
            <a:r>
              <a:rPr lang="it-IT" sz="2600" u="sng" spc="-114" dirty="0">
                <a:latin typeface="+mj-lt"/>
                <a:cs typeface="Times New Roman"/>
              </a:rPr>
              <a:t>5</a:t>
            </a:r>
            <a:r>
              <a:rPr lang="it-IT" sz="2600" u="sng" spc="-75" dirty="0">
                <a:latin typeface="+mj-lt"/>
                <a:cs typeface="Times New Roman"/>
              </a:rPr>
              <a:t> </a:t>
            </a:r>
            <a:r>
              <a:rPr lang="it-IT" sz="2600" u="sng" spc="-20" dirty="0">
                <a:latin typeface="+mj-lt"/>
                <a:cs typeface="Times New Roman"/>
              </a:rPr>
              <a:t>se</a:t>
            </a:r>
            <a:r>
              <a:rPr lang="it-IT" sz="2600" u="sng" spc="-30" dirty="0">
                <a:latin typeface="+mj-lt"/>
                <a:cs typeface="Times New Roman"/>
              </a:rPr>
              <a:t>z</a:t>
            </a:r>
            <a:r>
              <a:rPr lang="it-IT" sz="2600" u="sng" spc="-5" dirty="0">
                <a:latin typeface="+mj-lt"/>
                <a:cs typeface="Times New Roman"/>
              </a:rPr>
              <a:t>i</a:t>
            </a:r>
            <a:r>
              <a:rPr lang="it-IT" sz="2600" u="sng" spc="-105" dirty="0">
                <a:latin typeface="+mj-lt"/>
                <a:cs typeface="Times New Roman"/>
              </a:rPr>
              <a:t>oni</a:t>
            </a:r>
            <a:r>
              <a:rPr lang="it-IT" sz="2600" u="sng" spc="-15" dirty="0">
                <a:latin typeface="+mj-lt"/>
                <a:cs typeface="Times New Roman"/>
              </a:rPr>
              <a:t> in viale </a:t>
            </a:r>
            <a:r>
              <a:rPr lang="it-IT" sz="2600" u="sng" spc="-229" dirty="0">
                <a:latin typeface="+mj-lt"/>
                <a:cs typeface="Times New Roman"/>
              </a:rPr>
              <a:t>B</a:t>
            </a:r>
            <a:r>
              <a:rPr lang="it-IT" sz="2600" u="sng" spc="-180" dirty="0">
                <a:latin typeface="+mj-lt"/>
                <a:cs typeface="Times New Roman"/>
              </a:rPr>
              <a:t>o</a:t>
            </a:r>
            <a:r>
              <a:rPr lang="it-IT" sz="2600" u="sng" spc="-20" dirty="0">
                <a:latin typeface="+mj-lt"/>
                <a:cs typeface="Times New Roman"/>
              </a:rPr>
              <a:t>di</a:t>
            </a:r>
            <a:r>
              <a:rPr lang="it-IT" sz="2600" u="sng" spc="-195" dirty="0">
                <a:latin typeface="+mj-lt"/>
                <a:cs typeface="Times New Roman"/>
              </a:rPr>
              <a:t>o</a:t>
            </a:r>
            <a:endParaRPr lang="it-IT" sz="2600" u="sng" dirty="0">
              <a:latin typeface="+mj-lt"/>
              <a:cs typeface="Times New Roman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149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0F04F9-471A-BF0C-7E36-939D6C55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423"/>
            <a:ext cx="10515600" cy="1696596"/>
          </a:xfrm>
        </p:spPr>
        <p:txBody>
          <a:bodyPr>
            <a:normAutofit/>
          </a:bodyPr>
          <a:lstStyle/>
          <a:p>
            <a:pPr algn="ctr"/>
            <a:r>
              <a:rPr lang="it-IT" b="1" spc="-35" dirty="0"/>
              <a:t>L’iscrizione delle bambine e dei bambini </a:t>
            </a:r>
            <a:r>
              <a:rPr lang="it-IT" b="1" spc="-35" dirty="0" err="1"/>
              <a:t>anticipatari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5F85F8-6A90-6DBC-B2A4-8A8C5194B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2525"/>
            <a:ext cx="10515600" cy="3874438"/>
          </a:xfrm>
        </p:spPr>
        <p:txBody>
          <a:bodyPr>
            <a:normAutofit fontScale="92500"/>
          </a:bodyPr>
          <a:lstStyle/>
          <a:p>
            <a:pPr marL="12700" indent="0" algn="just">
              <a:lnSpc>
                <a:spcPts val="2735"/>
              </a:lnSpc>
              <a:spcBef>
                <a:spcPts val="100"/>
              </a:spcBef>
              <a:buClr>
                <a:srgbClr val="D24717"/>
              </a:buClr>
              <a:buSzPct val="85416"/>
              <a:buNone/>
              <a:tabLst>
                <a:tab pos="286385" algn="l"/>
                <a:tab pos="287020" algn="l"/>
              </a:tabLst>
            </a:pPr>
            <a:r>
              <a:rPr lang="it-IT" spc="-140" dirty="0">
                <a:latin typeface="+mj-lt"/>
                <a:cs typeface="Times New Roman"/>
              </a:rPr>
              <a:t>Esclusivamente</a:t>
            </a:r>
            <a:r>
              <a:rPr lang="it-IT" sz="2800" spc="-140" dirty="0">
                <a:latin typeface="+mj-lt"/>
                <a:cs typeface="Times New Roman"/>
              </a:rPr>
              <a:t> nel caso in cui siano le educatrici della Scuola dell’infanzia a suggerirlo.</a:t>
            </a:r>
          </a:p>
          <a:p>
            <a:pPr marL="12700" indent="0" algn="just">
              <a:lnSpc>
                <a:spcPts val="2735"/>
              </a:lnSpc>
              <a:spcBef>
                <a:spcPts val="100"/>
              </a:spcBef>
              <a:buClr>
                <a:srgbClr val="D24717"/>
              </a:buClr>
              <a:buSzPct val="85416"/>
              <a:buNone/>
              <a:tabLst>
                <a:tab pos="286385" algn="l"/>
                <a:tab pos="287020" algn="l"/>
              </a:tabLst>
            </a:pPr>
            <a:endParaRPr lang="it-IT" spc="-140" dirty="0">
              <a:latin typeface="+mj-lt"/>
              <a:cs typeface="Times New Roman"/>
            </a:endParaRPr>
          </a:p>
          <a:p>
            <a:pPr marL="12700" indent="0" algn="just">
              <a:lnSpc>
                <a:spcPts val="2735"/>
              </a:lnSpc>
              <a:spcBef>
                <a:spcPts val="100"/>
              </a:spcBef>
              <a:buClr>
                <a:srgbClr val="D24717"/>
              </a:buClr>
              <a:buSzPct val="85416"/>
              <a:buNone/>
              <a:tabLst>
                <a:tab pos="286385" algn="l"/>
                <a:tab pos="287020" algn="l"/>
              </a:tabLst>
            </a:pPr>
            <a:r>
              <a:rPr lang="it-IT" sz="2800" spc="-140" dirty="0">
                <a:latin typeface="+mj-lt"/>
                <a:cs typeface="Times New Roman"/>
              </a:rPr>
              <a:t>Per le bambine e per i bambini che compiranno i sei anni di età tra gennaio e aprile.</a:t>
            </a:r>
          </a:p>
          <a:p>
            <a:pPr marL="12700" indent="0" algn="just">
              <a:lnSpc>
                <a:spcPts val="2735"/>
              </a:lnSpc>
              <a:spcBef>
                <a:spcPts val="100"/>
              </a:spcBef>
              <a:buClr>
                <a:srgbClr val="D24717"/>
              </a:buClr>
              <a:buSzPct val="85416"/>
              <a:buNone/>
              <a:tabLst>
                <a:tab pos="286385" algn="l"/>
                <a:tab pos="287020" algn="l"/>
              </a:tabLst>
            </a:pPr>
            <a:endParaRPr lang="it-IT" sz="3600" dirty="0">
              <a:latin typeface="+mj-lt"/>
              <a:cs typeface="Times New Roman"/>
            </a:endParaRPr>
          </a:p>
          <a:p>
            <a:pPr marL="12700" indent="0" algn="just">
              <a:lnSpc>
                <a:spcPts val="2735"/>
              </a:lnSpc>
              <a:buClr>
                <a:srgbClr val="D24717"/>
              </a:buClr>
              <a:buSzPct val="85416"/>
              <a:buNone/>
              <a:tabLst>
                <a:tab pos="286385" algn="l"/>
                <a:tab pos="287020" algn="l"/>
              </a:tabLst>
            </a:pPr>
            <a:r>
              <a:rPr lang="it-IT" sz="2800" spc="-60" dirty="0">
                <a:latin typeface="+mj-lt"/>
                <a:cs typeface="Times New Roman"/>
              </a:rPr>
              <a:t>Solo in presenza di posti disponibili, una volta accolti tutti i regolari aventi diritto. </a:t>
            </a:r>
          </a:p>
          <a:p>
            <a:pPr marL="12700" indent="0" algn="just">
              <a:lnSpc>
                <a:spcPts val="2735"/>
              </a:lnSpc>
              <a:buClr>
                <a:srgbClr val="D24717"/>
              </a:buClr>
              <a:buSzPct val="85416"/>
              <a:buNone/>
              <a:tabLst>
                <a:tab pos="286385" algn="l"/>
                <a:tab pos="287020" algn="l"/>
              </a:tabLst>
            </a:pPr>
            <a:endParaRPr lang="it-IT" sz="4000" dirty="0">
              <a:latin typeface="+mj-lt"/>
              <a:cs typeface="Times New Roman"/>
            </a:endParaRPr>
          </a:p>
          <a:p>
            <a:pPr marL="12700" marR="5080" indent="0" algn="ctr">
              <a:lnSpc>
                <a:spcPct val="90000"/>
              </a:lnSpc>
              <a:buClr>
                <a:srgbClr val="D24717"/>
              </a:buClr>
              <a:buSzPct val="85416"/>
              <a:buNone/>
              <a:tabLst>
                <a:tab pos="286385" algn="l"/>
                <a:tab pos="287020" algn="l"/>
              </a:tabLst>
            </a:pPr>
            <a:r>
              <a:rPr lang="it-IT" sz="2800" b="1" u="sng" spc="-210" dirty="0">
                <a:latin typeface="+mj-lt"/>
                <a:cs typeface="Times New Roman"/>
              </a:rPr>
              <a:t>DA VALUTARE</a:t>
            </a:r>
            <a:r>
              <a:rPr lang="it-IT" sz="2800" b="1" u="sng" spc="-204" dirty="0">
                <a:latin typeface="+mj-lt"/>
                <a:cs typeface="Times New Roman"/>
              </a:rPr>
              <a:t> </a:t>
            </a:r>
            <a:r>
              <a:rPr lang="it-IT" sz="2800" b="1" u="sng" spc="-180" dirty="0">
                <a:latin typeface="+mj-lt"/>
                <a:cs typeface="Times New Roman"/>
              </a:rPr>
              <a:t>CON</a:t>
            </a:r>
            <a:r>
              <a:rPr lang="it-IT" sz="2800" b="1" u="sng" spc="-160" dirty="0">
                <a:latin typeface="+mj-lt"/>
                <a:cs typeface="Times New Roman"/>
              </a:rPr>
              <a:t> </a:t>
            </a:r>
            <a:r>
              <a:rPr lang="it-IT" sz="2800" b="1" u="sng" spc="-204" dirty="0">
                <a:latin typeface="+mj-lt"/>
                <a:cs typeface="Times New Roman"/>
              </a:rPr>
              <a:t>CAUTELA: </a:t>
            </a:r>
            <a:r>
              <a:rPr lang="it-IT" sz="2800" b="1" u="sng" spc="15" dirty="0">
                <a:latin typeface="+mj-lt"/>
                <a:cs typeface="Times New Roman"/>
              </a:rPr>
              <a:t>UN </a:t>
            </a:r>
            <a:r>
              <a:rPr lang="it-IT" sz="2800" b="1" u="sng" spc="-225" dirty="0">
                <a:latin typeface="+mj-lt"/>
                <a:cs typeface="Times New Roman"/>
              </a:rPr>
              <a:t>IMPATTO </a:t>
            </a:r>
            <a:r>
              <a:rPr lang="it-IT" sz="2800" b="1" u="sng" spc="-220" dirty="0">
                <a:latin typeface="+mj-lt"/>
                <a:cs typeface="Times New Roman"/>
              </a:rPr>
              <a:t> </a:t>
            </a:r>
            <a:r>
              <a:rPr lang="it-IT" sz="2800" b="1" u="sng" spc="-550" dirty="0">
                <a:latin typeface="+mj-lt"/>
                <a:cs typeface="Times New Roman"/>
              </a:rPr>
              <a:t>F</a:t>
            </a:r>
            <a:r>
              <a:rPr lang="it-IT" sz="2800" b="1" u="sng" spc="-430" dirty="0">
                <a:latin typeface="+mj-lt"/>
                <a:cs typeface="Times New Roman"/>
              </a:rPr>
              <a:t>A</a:t>
            </a:r>
            <a:r>
              <a:rPr lang="it-IT" sz="2800" b="1" u="sng" spc="-105" dirty="0">
                <a:latin typeface="+mj-lt"/>
                <a:cs typeface="Times New Roman"/>
              </a:rPr>
              <a:t>T</a:t>
            </a:r>
            <a:r>
              <a:rPr lang="it-IT" sz="2800" b="1" u="sng" spc="-55" dirty="0">
                <a:latin typeface="+mj-lt"/>
                <a:cs typeface="Times New Roman"/>
              </a:rPr>
              <a:t>I</a:t>
            </a:r>
            <a:r>
              <a:rPr lang="it-IT" sz="2800" b="1" u="sng" spc="-270" dirty="0">
                <a:latin typeface="+mj-lt"/>
                <a:cs typeface="Times New Roman"/>
              </a:rPr>
              <a:t>CO</a:t>
            </a:r>
            <a:r>
              <a:rPr lang="it-IT" sz="2800" b="1" u="sng" spc="-210" dirty="0">
                <a:latin typeface="+mj-lt"/>
                <a:cs typeface="Times New Roman"/>
              </a:rPr>
              <a:t>S</a:t>
            </a:r>
            <a:r>
              <a:rPr lang="it-IT" sz="2800" b="1" u="sng" spc="-135" dirty="0">
                <a:latin typeface="+mj-lt"/>
                <a:cs typeface="Times New Roman"/>
              </a:rPr>
              <a:t>O</a:t>
            </a:r>
            <a:r>
              <a:rPr lang="it-IT" sz="2800" b="1" u="sng" spc="-70" dirty="0">
                <a:latin typeface="+mj-lt"/>
                <a:cs typeface="Times New Roman"/>
              </a:rPr>
              <a:t> </a:t>
            </a:r>
            <a:r>
              <a:rPr lang="it-IT" sz="2800" b="1" u="sng" spc="-185" dirty="0">
                <a:latin typeface="+mj-lt"/>
                <a:cs typeface="Times New Roman"/>
              </a:rPr>
              <a:t>CON</a:t>
            </a:r>
            <a:r>
              <a:rPr lang="it-IT" sz="2800" b="1" u="sng" spc="-65" dirty="0">
                <a:latin typeface="+mj-lt"/>
                <a:cs typeface="Times New Roman"/>
              </a:rPr>
              <a:t> </a:t>
            </a:r>
            <a:r>
              <a:rPr lang="it-IT" sz="2800" b="1" u="sng" spc="-210" dirty="0">
                <a:latin typeface="+mj-lt"/>
                <a:cs typeface="Times New Roman"/>
              </a:rPr>
              <a:t>LA</a:t>
            </a:r>
            <a:r>
              <a:rPr lang="it-IT" sz="2800" b="1" u="sng" spc="-60" dirty="0">
                <a:latin typeface="+mj-lt"/>
                <a:cs typeface="Times New Roman"/>
              </a:rPr>
              <a:t> </a:t>
            </a:r>
            <a:r>
              <a:rPr lang="it-IT" sz="2800" b="1" u="sng" spc="-175" dirty="0">
                <a:latin typeface="+mj-lt"/>
                <a:cs typeface="Times New Roman"/>
              </a:rPr>
              <a:t>SCUOLA</a:t>
            </a:r>
            <a:r>
              <a:rPr lang="it-IT" sz="2800" b="1" u="sng" spc="-75" dirty="0">
                <a:latin typeface="+mj-lt"/>
                <a:cs typeface="Times New Roman"/>
              </a:rPr>
              <a:t> </a:t>
            </a:r>
            <a:r>
              <a:rPr lang="it-IT" sz="2800" b="1" u="sng" spc="-105" dirty="0">
                <a:latin typeface="+mj-lt"/>
                <a:cs typeface="Times New Roman"/>
              </a:rPr>
              <a:t>P</a:t>
            </a:r>
            <a:r>
              <a:rPr lang="it-IT" sz="2800" b="1" u="sng" spc="-65" dirty="0">
                <a:latin typeface="+mj-lt"/>
                <a:cs typeface="Times New Roman"/>
              </a:rPr>
              <a:t>UÒ</a:t>
            </a:r>
            <a:r>
              <a:rPr lang="it-IT" sz="2800" b="1" u="sng" spc="-290" dirty="0">
                <a:latin typeface="+mj-lt"/>
                <a:cs typeface="Times New Roman"/>
              </a:rPr>
              <a:t> </a:t>
            </a:r>
            <a:r>
              <a:rPr lang="it-IT" sz="2800" b="1" u="sng" spc="-105" dirty="0">
                <a:latin typeface="+mj-lt"/>
                <a:cs typeface="Times New Roman"/>
              </a:rPr>
              <a:t>P</a:t>
            </a:r>
            <a:r>
              <a:rPr lang="it-IT" sz="2800" b="1" u="sng" spc="-135" dirty="0">
                <a:latin typeface="+mj-lt"/>
                <a:cs typeface="Times New Roman"/>
              </a:rPr>
              <a:t>O</a:t>
            </a:r>
            <a:r>
              <a:rPr lang="it-IT" sz="2800" b="1" u="sng" spc="-190" dirty="0">
                <a:latin typeface="+mj-lt"/>
                <a:cs typeface="Times New Roman"/>
              </a:rPr>
              <a:t>R</a:t>
            </a:r>
            <a:r>
              <a:rPr lang="it-IT" sz="2800" b="1" u="sng" spc="-395" dirty="0">
                <a:latin typeface="+mj-lt"/>
                <a:cs typeface="Times New Roman"/>
              </a:rPr>
              <a:t>T</a:t>
            </a:r>
            <a:r>
              <a:rPr lang="it-IT" sz="2800" b="1" u="sng" spc="-215" dirty="0">
                <a:latin typeface="+mj-lt"/>
                <a:cs typeface="Times New Roman"/>
              </a:rPr>
              <a:t>A</a:t>
            </a:r>
            <a:r>
              <a:rPr lang="it-IT" sz="2800" b="1" u="sng" spc="-100" dirty="0">
                <a:latin typeface="+mj-lt"/>
                <a:cs typeface="Times New Roman"/>
              </a:rPr>
              <a:t>R</a:t>
            </a:r>
            <a:r>
              <a:rPr lang="it-IT" sz="2800" b="1" u="sng" spc="-280" dirty="0">
                <a:latin typeface="+mj-lt"/>
                <a:cs typeface="Times New Roman"/>
              </a:rPr>
              <a:t>E</a:t>
            </a:r>
            <a:r>
              <a:rPr lang="it-IT" sz="2800" b="1" u="sng" spc="-200" dirty="0">
                <a:latin typeface="+mj-lt"/>
                <a:cs typeface="Times New Roman"/>
              </a:rPr>
              <a:t> </a:t>
            </a:r>
            <a:r>
              <a:rPr lang="it-IT" sz="2800" b="1" u="sng" spc="-215" dirty="0">
                <a:latin typeface="+mj-lt"/>
                <a:cs typeface="Times New Roman"/>
              </a:rPr>
              <a:t>A</a:t>
            </a:r>
            <a:r>
              <a:rPr lang="it-IT" sz="2800" b="1" u="sng" spc="-220" dirty="0">
                <a:latin typeface="+mj-lt"/>
                <a:cs typeface="Times New Roman"/>
              </a:rPr>
              <a:t>L</a:t>
            </a:r>
            <a:r>
              <a:rPr lang="it-IT" sz="2800" b="1" u="sng" spc="-540" dirty="0">
                <a:latin typeface="+mj-lt"/>
                <a:cs typeface="Times New Roman"/>
              </a:rPr>
              <a:t>L</a:t>
            </a:r>
            <a:r>
              <a:rPr lang="it-IT" sz="2800" b="1" u="sng" spc="-110" dirty="0">
                <a:latin typeface="+mj-lt"/>
                <a:cs typeface="Times New Roman"/>
              </a:rPr>
              <a:t>’</a:t>
            </a:r>
            <a:r>
              <a:rPr lang="it-IT" sz="2800" b="1" u="sng" spc="-120" dirty="0">
                <a:latin typeface="+mj-lt"/>
                <a:cs typeface="Times New Roman"/>
              </a:rPr>
              <a:t>I</a:t>
            </a:r>
            <a:r>
              <a:rPr lang="it-IT" sz="2800" b="1" u="sng" spc="-210" dirty="0">
                <a:latin typeface="+mj-lt"/>
                <a:cs typeface="Times New Roman"/>
              </a:rPr>
              <a:t>N</a:t>
            </a:r>
            <a:r>
              <a:rPr lang="it-IT" sz="2800" b="1" u="sng" spc="-155" dirty="0">
                <a:latin typeface="+mj-lt"/>
                <a:cs typeface="Times New Roman"/>
              </a:rPr>
              <a:t>S</a:t>
            </a:r>
            <a:r>
              <a:rPr lang="it-IT" sz="2800" b="1" u="sng" spc="-185" dirty="0">
                <a:latin typeface="+mj-lt"/>
                <a:cs typeface="Times New Roman"/>
              </a:rPr>
              <a:t>UCC</a:t>
            </a:r>
            <a:r>
              <a:rPr lang="it-IT" sz="2800" b="1" u="sng" spc="-200" dirty="0">
                <a:latin typeface="+mj-lt"/>
                <a:cs typeface="Times New Roman"/>
              </a:rPr>
              <a:t>ESSO  </a:t>
            </a:r>
            <a:r>
              <a:rPr lang="it-IT" sz="2800" b="1" u="sng" spc="-215" dirty="0">
                <a:latin typeface="+mj-lt"/>
                <a:cs typeface="Times New Roman"/>
              </a:rPr>
              <a:t>SCOLASTICO.</a:t>
            </a:r>
            <a:endParaRPr lang="it-IT" sz="2800" b="1" u="sng" dirty="0">
              <a:latin typeface="+mj-lt"/>
              <a:cs typeface="Times New Roman"/>
            </a:endParaRPr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2840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vestiti, ragazzo, lavagna, persona&#10;&#10;Descrizione generata automaticamente">
            <a:extLst>
              <a:ext uri="{FF2B5EF4-FFF2-40B4-BE49-F238E27FC236}">
                <a16:creationId xmlns:a16="http://schemas.microsoft.com/office/drawing/2014/main" id="{2089B196-A81D-5BBB-448C-BCB29A1F9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9" r="6299"/>
          <a:stretch/>
        </p:blipFill>
        <p:spPr>
          <a:xfrm>
            <a:off x="2522358" y="283689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29B3FED4-216A-5404-3606-6D79739A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24" y="1222872"/>
            <a:ext cx="3789802" cy="4054208"/>
          </a:xfrm>
        </p:spPr>
        <p:txBody>
          <a:bodyPr>
            <a:normAutofit/>
          </a:bodyPr>
          <a:lstStyle/>
          <a:p>
            <a:pPr algn="just"/>
            <a:r>
              <a:rPr lang="it-IT" sz="4000" b="1" dirty="0"/>
              <a:t>La nostra Scuola è frequentata dal Mondo!</a:t>
            </a:r>
          </a:p>
        </p:txBody>
      </p:sp>
    </p:spTree>
    <p:extLst>
      <p:ext uri="{BB962C8B-B14F-4D97-AF65-F5344CB8AC3E}">
        <p14:creationId xmlns:p14="http://schemas.microsoft.com/office/powerpoint/2010/main" val="382046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306C3A-F026-6907-6F76-92F7C96C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La giornata scolastica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6785AB-B402-D808-76AD-CD1B6A440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311"/>
            <a:ext cx="10515600" cy="46676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b="1" dirty="0">
                <a:latin typeface="+mj-lt"/>
              </a:rPr>
              <a:t>- 08.25/16.25 dal lunedì al venerdì -</a:t>
            </a:r>
          </a:p>
          <a:p>
            <a:pPr marL="0" indent="0" algn="ctr">
              <a:buNone/>
            </a:pPr>
            <a:endParaRPr lang="it-IT" b="1" dirty="0">
              <a:latin typeface="+mj-lt"/>
            </a:endParaRPr>
          </a:p>
          <a:p>
            <a:pPr marL="0" indent="0" algn="just">
              <a:buNone/>
            </a:pPr>
            <a:r>
              <a:rPr lang="it-IT" dirty="0">
                <a:latin typeface="+mj-lt"/>
              </a:rPr>
              <a:t>08.25/10.25		attività didattica</a:t>
            </a:r>
          </a:p>
          <a:p>
            <a:pPr marL="0" indent="0" algn="just">
              <a:buNone/>
            </a:pPr>
            <a:r>
              <a:rPr lang="it-IT" dirty="0">
                <a:latin typeface="+mj-lt"/>
              </a:rPr>
              <a:t>10.25/11.00		intervallo </a:t>
            </a:r>
          </a:p>
          <a:p>
            <a:pPr marL="0" indent="0" algn="just">
              <a:buNone/>
            </a:pPr>
            <a:r>
              <a:rPr lang="it-IT" dirty="0">
                <a:latin typeface="+mj-lt"/>
              </a:rPr>
              <a:t>12.00 o 13.15 		refezione a cura di Milano Ristorazione</a:t>
            </a:r>
          </a:p>
          <a:p>
            <a:pPr marL="0" indent="0" algn="just">
              <a:buNone/>
            </a:pPr>
            <a:r>
              <a:rPr lang="it-IT" dirty="0">
                <a:latin typeface="+mj-lt"/>
              </a:rPr>
              <a:t>fino alle 14.25 		intervallo </a:t>
            </a:r>
          </a:p>
          <a:p>
            <a:pPr marL="0" indent="0" algn="just">
              <a:buNone/>
            </a:pPr>
            <a:r>
              <a:rPr lang="it-IT" dirty="0">
                <a:latin typeface="+mj-lt"/>
              </a:rPr>
              <a:t>14.25/16.25 		attività didattica</a:t>
            </a:r>
          </a:p>
          <a:p>
            <a:pPr marL="0" indent="0" algn="just">
              <a:buNone/>
            </a:pPr>
            <a:endParaRPr lang="it-IT" u="sng" dirty="0">
              <a:latin typeface="+mj-lt"/>
            </a:endParaRPr>
          </a:p>
          <a:p>
            <a:pPr marL="0" indent="0" algn="just">
              <a:buNone/>
            </a:pPr>
            <a:r>
              <a:rPr lang="it-IT" b="1" dirty="0">
                <a:latin typeface="+mj-lt"/>
              </a:rPr>
              <a:t>In aggiunta</a:t>
            </a:r>
          </a:p>
          <a:p>
            <a:pPr marL="0" indent="0" algn="just">
              <a:buNone/>
            </a:pPr>
            <a:r>
              <a:rPr lang="it-IT" u="sng" dirty="0">
                <a:latin typeface="+mj-lt"/>
              </a:rPr>
              <a:t>Servizio di </a:t>
            </a:r>
            <a:r>
              <a:rPr lang="it-IT" u="sng" dirty="0" err="1">
                <a:latin typeface="+mj-lt"/>
              </a:rPr>
              <a:t>Pre</a:t>
            </a:r>
            <a:r>
              <a:rPr lang="it-IT" u="sng" dirty="0">
                <a:latin typeface="+mj-lt"/>
              </a:rPr>
              <a:t> - scuola e Giochi serali </a:t>
            </a:r>
            <a:r>
              <a:rPr lang="it-IT" dirty="0">
                <a:latin typeface="+mj-lt"/>
              </a:rPr>
              <a:t>- Iscrizione sul sito del Comune di Milano con tassa di iscrizione a carico della Famiglia </a:t>
            </a:r>
          </a:p>
          <a:p>
            <a:pPr marL="0" indent="0" algn="just">
              <a:buNone/>
            </a:pPr>
            <a:r>
              <a:rPr lang="it-IT" u="sng" dirty="0">
                <a:latin typeface="+mj-lt"/>
              </a:rPr>
              <a:t>Attività extra - curricolari </a:t>
            </a:r>
            <a:r>
              <a:rPr lang="it-IT" dirty="0">
                <a:latin typeface="+mj-lt"/>
              </a:rPr>
              <a:t>– Quota di iscrizione a carico della Famiglia (per esempio: Aikido, Ginnastica artistica, Strumento…)</a:t>
            </a:r>
          </a:p>
        </p:txBody>
      </p:sp>
    </p:spTree>
    <p:extLst>
      <p:ext uri="{BB962C8B-B14F-4D97-AF65-F5344CB8AC3E}">
        <p14:creationId xmlns:p14="http://schemas.microsoft.com/office/powerpoint/2010/main" val="11687911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711</Words>
  <Application>Microsoft Macintosh PowerPoint</Application>
  <PresentationFormat>Widescreen</PresentationFormat>
  <Paragraphs>123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Arial MT</vt:lpstr>
      <vt:lpstr>Calibri</vt:lpstr>
      <vt:lpstr>Calibri Light</vt:lpstr>
      <vt:lpstr>Tema di Office</vt:lpstr>
      <vt:lpstr>Istituto Comprensivo Statale  Ermanno Olmi </vt:lpstr>
      <vt:lpstr>Presentazione standard di PowerPoint</vt:lpstr>
      <vt:lpstr>Un Istituto coeso</vt:lpstr>
      <vt:lpstr>Le Scuole Primarie dell’Istituto Comprensivo</vt:lpstr>
      <vt:lpstr> Il Piano triennale  dell’Offerta Formativa  (PTOF) </vt:lpstr>
      <vt:lpstr>CRITERI PER L’ACCOGLIMENTO  DELLE ISCRIZIONI</vt:lpstr>
      <vt:lpstr>L’iscrizione delle bambine e dei bambini anticipatari</vt:lpstr>
      <vt:lpstr>La nostra Scuola è frequentata dal Mondo!</vt:lpstr>
      <vt:lpstr>La giornata scolastica </vt:lpstr>
      <vt:lpstr>La composizione del team docente  presente a Scuola </vt:lpstr>
      <vt:lpstr>Le bambine e i bambini  che arrivano alla Scuola primaria dovrebbero saper:</vt:lpstr>
      <vt:lpstr>La Scuola ha il compito di:</vt:lpstr>
      <vt:lpstr>Le iniziative per  la continuità educativa</vt:lpstr>
      <vt:lpstr>La formazione delle classi</vt:lpstr>
      <vt:lpstr>Progetti e Laboratori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Statale  Ermanno Olmi</dc:title>
  <dc:creator>Paola Paola</dc:creator>
  <cp:lastModifiedBy>Paola Paola</cp:lastModifiedBy>
  <cp:revision>42</cp:revision>
  <dcterms:created xsi:type="dcterms:W3CDTF">2023-12-12T20:15:58Z</dcterms:created>
  <dcterms:modified xsi:type="dcterms:W3CDTF">2023-12-13T12:10:51Z</dcterms:modified>
</cp:coreProperties>
</file>